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2" r:id="rId4"/>
    <p:sldId id="260" r:id="rId5"/>
    <p:sldId id="261" r:id="rId6"/>
    <p:sldId id="263" r:id="rId7"/>
    <p:sldId id="258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6380" y="235743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Речевые игры </a:t>
            </a:r>
            <a:endParaRPr lang="en-US" sz="32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конструктором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57148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 smtClean="0">
                <a:solidFill>
                  <a:srgbClr val="087AC8"/>
                </a:solidFill>
                <a:latin typeface="Times New Roman" pitchFamily="18" charset="0"/>
                <a:cs typeface="Times New Roman" pitchFamily="18" charset="0"/>
              </a:rPr>
              <a:t>МАДОУ «Центр развития ребенка</a:t>
            </a:r>
          </a:p>
          <a:p>
            <a:pPr algn="ctr" defTabSz="457200"/>
            <a:r>
              <a:rPr lang="ru-RU" sz="1400" b="1" dirty="0" smtClean="0">
                <a:solidFill>
                  <a:srgbClr val="087AC8"/>
                </a:solidFill>
                <a:latin typeface="Times New Roman" pitchFamily="18" charset="0"/>
                <a:cs typeface="Times New Roman" pitchFamily="18" charset="0"/>
              </a:rPr>
              <a:t> «Добрянский  детский сад № 15»</a:t>
            </a:r>
            <a:endParaRPr lang="ru-RU" sz="1400" b="1" dirty="0">
              <a:solidFill>
                <a:srgbClr val="087A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18" b="97491" l="6954" r="93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1357298"/>
            <a:ext cx="1007476" cy="930747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5929322" y="5786454"/>
            <a:ext cx="177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87AC8"/>
                </a:solidFill>
                <a:latin typeface="Times New Roman" pitchFamily="18" charset="0"/>
                <a:cs typeface="Times New Roman" pitchFamily="18" charset="0"/>
              </a:rPr>
              <a:t>Добрянка2020г</a:t>
            </a:r>
            <a:endParaRPr lang="ru-RU" b="1" dirty="0">
              <a:solidFill>
                <a:srgbClr val="087A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176_1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000504"/>
            <a:ext cx="2214578" cy="174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350046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«Волшебная лесенка»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Автоматизация звука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Ж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в словах.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для постройки лестницы и схема постройки, набор карточек с изображением предметов на звук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Ж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6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собрать по схеме лестницу, затем прикрепить на неё картинки с изображением предметов со звуком 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Ж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 называя их подняться и спуститься по лесенке.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480"/>
            <a:ext cx="35004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«Разноцветный коврик»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умения  различать гласные и согласные звуки.</a:t>
            </a:r>
          </a:p>
          <a:p>
            <a:endParaRPr lang="ru-RU" sz="14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2х2красого и синего цвета, платформа. Для гласных – красные детали. Синие детали для  твердых согласных.</a:t>
            </a:r>
          </a:p>
          <a:p>
            <a:endParaRPr lang="ru-RU" sz="14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детям послушать звуки и выложить коврик из деталей на платформе (выкладываем коврик начиная с верхнего ряда)</a:t>
            </a:r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35719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 «Построим горку»</a:t>
            </a:r>
            <a:r>
              <a:rPr lang="ru-RU" sz="11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 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</a:t>
            </a:r>
            <a:r>
              <a:rPr lang="ru-RU" sz="11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произношения звука </a:t>
            </a:r>
            <a:r>
              <a:rPr lang="en-US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</a:t>
            </a:r>
            <a:r>
              <a:rPr lang="en-US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в чистоговорках</a:t>
            </a: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</a:t>
            </a:r>
            <a:r>
              <a:rPr lang="ru-RU" sz="1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</a:t>
            </a:r>
            <a:r>
              <a:rPr lang="ru-RU" sz="11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конструктор </a:t>
            </a:r>
            <a:r>
              <a:rPr lang="en-US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1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 мелкие игрушки из киндер-сюрпризов.</a:t>
            </a: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endParaRPr lang="ru-RU" sz="1600" dirty="0" smtClean="0"/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Построить с ребенком из конструктора горку и покатать с нее человечков из этого же конструктора или мелкие игрушки из киндер-сюрпризов, проговаривая чистоговорки.</a:t>
            </a:r>
          </a:p>
          <a:p>
            <a:pPr algn="ctr" defTabSz="457200"/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РУ- РУ- РУ    мы построили гору.</a:t>
            </a:r>
          </a:p>
          <a:p>
            <a:pPr defTabSz="457200"/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РА -РА -РА   на дворе у нас гора.</a:t>
            </a:r>
          </a:p>
          <a:p>
            <a:pPr defTabSz="457200"/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РУ –РУ- РУ    собирайте детвору.</a:t>
            </a:r>
          </a:p>
          <a:p>
            <a:pPr defTabSz="457200"/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РЫ- РЫ- РЫ  покатаемся с горы.</a:t>
            </a:r>
          </a:p>
          <a:p>
            <a:pPr defTabSz="457200"/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РА- РА - РА  очень рада детвора.</a:t>
            </a:r>
          </a:p>
          <a:p>
            <a:pPr defTabSz="457200"/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Прочитать ребенку рассказ Н. Носова «На горке», побеседовать по содержанию, предложить назвать слова со звуком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или с любым другим звуком.</a:t>
            </a:r>
          </a:p>
        </p:txBody>
      </p:sp>
      <p:pic>
        <p:nvPicPr>
          <p:cNvPr id="5" name="Рисунок 4" descr="10841-3-600x600.jpg"/>
          <p:cNvPicPr>
            <a:picLocks noChangeAspect="1"/>
          </p:cNvPicPr>
          <p:nvPr/>
        </p:nvPicPr>
        <p:blipFill>
          <a:blip r:embed="rId3" cstate="print"/>
          <a:srcRect l="5000" t="5000" r="6250" b="2500"/>
          <a:stretch>
            <a:fillRect/>
          </a:stretch>
        </p:blipFill>
        <p:spPr>
          <a:xfrm>
            <a:off x="3000364" y="5072074"/>
            <a:ext cx="1096670" cy="11430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500042"/>
            <a:ext cx="3571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  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«Роботы»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 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</a:t>
            </a:r>
            <a:r>
              <a:rPr lang="ru-RU" sz="1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 </a:t>
            </a:r>
            <a:r>
              <a:rPr lang="ru-RU" sz="14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Дифференциация звуков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]-[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12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конструктор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 предметные картинки со звуками 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]-[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12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Предложить ребенку построить роботов синего и зеленого цвета.</a:t>
            </a: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Подарить роботам картинки со звуками 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]-[</a:t>
            </a:r>
            <a:r>
              <a:rPr lang="ru-RU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1200" dirty="0" smtClean="0">
                <a:solidFill>
                  <a:srgbClr val="003300"/>
                </a:solidFill>
                <a:latin typeface="Century Gothic" pitchFamily="34" charset="0"/>
                <a:cs typeface="Times New Roman" pitchFamily="18" charset="0"/>
              </a:rPr>
              <a:t>, т.е. с изучаемым звуком. Зеленому роботу картинки с мягким согласным, синему с твердым согласным.</a:t>
            </a: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itchFamily="34" charset="0"/>
                <a:cs typeface="Times New Roman" pitchFamily="18" charset="0"/>
              </a:rPr>
              <a:t>Например:</a:t>
            </a: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itchFamily="34" charset="0"/>
                <a:cs typeface="Times New Roman" pitchFamily="18" charset="0"/>
              </a:rPr>
              <a:t>Зеленому роботу – лист, лимон, лиса…</a:t>
            </a: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itchFamily="34" charset="0"/>
                <a:cs typeface="Times New Roman" pitchFamily="18" charset="0"/>
              </a:rPr>
              <a:t>Синему роботу – лопата, стол, лыжи, пила, лук…</a:t>
            </a:r>
            <a:endParaRPr lang="ru-RU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/>
            <a:endParaRPr lang="ru-RU" sz="40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 descr="robot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572008"/>
            <a:ext cx="1870995" cy="15716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32147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«Комната куклы Маши»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Дифференциация звуков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-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Ш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Накопление и закрепление словаря по теме «Мебель».  </a:t>
            </a:r>
          </a:p>
          <a:p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конструктор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 предметные картинки со звуками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-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Ш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endParaRPr lang="ru-RU" sz="1600" dirty="0" smtClean="0"/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Построить комнату с мебелью, предложить ребятам рассказать ребятам для чего Маше тот или иной предмет мебели.</a:t>
            </a: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Поиграть в игру «Разложи вещи» (с картинками):</a:t>
            </a: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Со звуком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– на стол.</a:t>
            </a:r>
          </a:p>
          <a:p>
            <a:pPr defTabSz="457200"/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Со звуком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Ш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– в шкаф.</a:t>
            </a:r>
          </a:p>
          <a:p>
            <a:pPr defTabSz="457200"/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642919"/>
            <a:ext cx="321471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«</a:t>
            </a:r>
            <a:r>
              <a:rPr lang="ru-RU" sz="2000" b="1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Слоговички</a:t>
            </a:r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Развитие умений слогового анализа</a:t>
            </a:r>
          </a:p>
          <a:p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-схемы из деталей конструктора желтого цвета размером 2х2, 2х4, 2х6 в соответствии с количеством слогов в слове. </a:t>
            </a:r>
          </a:p>
          <a:p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послушать слово и поднять соответствующую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-схему. </a:t>
            </a:r>
            <a:endParaRPr lang="ru-RU" sz="1200" dirty="0"/>
          </a:p>
        </p:txBody>
      </p:sp>
      <p:pic>
        <p:nvPicPr>
          <p:cNvPr id="6" name="Рисунок 5" descr="20200113_120757.jpg"/>
          <p:cNvPicPr>
            <a:picLocks noChangeAspect="1"/>
          </p:cNvPicPr>
          <p:nvPr/>
        </p:nvPicPr>
        <p:blipFill>
          <a:blip r:embed="rId3" cstate="print"/>
          <a:srcRect l="15385" t="7256" r="23077" b="5669"/>
          <a:stretch>
            <a:fillRect/>
          </a:stretch>
        </p:blipFill>
        <p:spPr>
          <a:xfrm>
            <a:off x="5715008" y="3643314"/>
            <a:ext cx="2418438" cy="23059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depositphotos_48471203-stock-photo-block-house.jpg"/>
          <p:cNvPicPr>
            <a:picLocks noChangeAspect="1"/>
          </p:cNvPicPr>
          <p:nvPr/>
        </p:nvPicPr>
        <p:blipFill>
          <a:blip r:embed="rId4"/>
          <a:srcRect l="17073" r="12992" b="7317"/>
          <a:stretch>
            <a:fillRect/>
          </a:stretch>
        </p:blipFill>
        <p:spPr>
          <a:xfrm>
            <a:off x="1571604" y="4500570"/>
            <a:ext cx="2396933" cy="17859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3429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«Слоговые башенки»</a:t>
            </a:r>
          </a:p>
          <a:p>
            <a:endParaRPr lang="ru-RU" sz="10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</a:t>
            </a:r>
            <a:r>
              <a:rPr lang="ru-RU" sz="1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Развитие умений слогового анализа.</a:t>
            </a:r>
          </a:p>
          <a:p>
            <a:endParaRPr lang="ru-RU" sz="10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-фишки желтого цвета</a:t>
            </a:r>
          </a:p>
          <a:p>
            <a:endParaRPr lang="ru-RU" sz="10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игрокам отгадать загадки и построить слоговые башенки для слов-отгадок.</a:t>
            </a:r>
          </a:p>
          <a:p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 огороде и в саду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Я работу ей найду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У меня в ладонях сжата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Чтобы землю рыть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… (лопата)</a:t>
            </a:r>
          </a:p>
          <a:p>
            <a:endParaRPr lang="ru-RU" sz="12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Летом в сквере в душный зной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Столб струиться водяной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Брызги есть но спрятан кран</a:t>
            </a:r>
          </a:p>
          <a:p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Что это, скажи?... 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(фонтан)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480"/>
            <a:ext cx="3500494" cy="4214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«Веселые цифры»</a:t>
            </a:r>
          </a:p>
          <a:p>
            <a:endParaRPr lang="ru-RU" sz="105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</a:t>
            </a:r>
            <a:r>
              <a:rPr lang="ru-RU" sz="1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слогового анализа.</a:t>
            </a:r>
          </a:p>
          <a:p>
            <a:endParaRPr lang="ru-RU" sz="105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наборы </a:t>
            </a:r>
            <a:r>
              <a:rPr lang="en-US" sz="14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4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для постройки цифр: 1,2.3.</a:t>
            </a:r>
          </a:p>
          <a:p>
            <a:endParaRPr lang="ru-RU" sz="105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2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детям разделиться на 3 команды. Каждой команде необходимо собрать одну из цифр. Далее ведущий предлагает командам по очереди называть слова с соответствующим количеством слогов (например, для цифры «2»</a:t>
            </a:r>
            <a:r>
              <a:rPr lang="ru-RU" sz="14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  </a:t>
            </a:r>
            <a:r>
              <a:rPr lang="ru-RU" sz="12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коза, мечта и т.д.) Выигрывает та команда, которая последней назовет слово.</a:t>
            </a:r>
            <a:endParaRPr lang="ru-RU" sz="1400" dirty="0"/>
          </a:p>
        </p:txBody>
      </p:sp>
      <p:pic>
        <p:nvPicPr>
          <p:cNvPr id="6" name="Рисунок 5" descr="20200113_120247.jpg"/>
          <p:cNvPicPr>
            <a:picLocks noChangeAspect="1"/>
          </p:cNvPicPr>
          <p:nvPr/>
        </p:nvPicPr>
        <p:blipFill>
          <a:blip r:embed="rId3" cstate="print"/>
          <a:srcRect l="2564" t="16666" b="22223"/>
          <a:stretch>
            <a:fillRect/>
          </a:stretch>
        </p:blipFill>
        <p:spPr>
          <a:xfrm>
            <a:off x="5572132" y="4643446"/>
            <a:ext cx="2571768" cy="15196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20200113_120624.jpg"/>
          <p:cNvPicPr>
            <a:picLocks noChangeAspect="1"/>
          </p:cNvPicPr>
          <p:nvPr/>
        </p:nvPicPr>
        <p:blipFill>
          <a:blip r:embed="rId4" cstate="print"/>
          <a:srcRect l="2343" t="26389" r="2343" b="9722"/>
          <a:stretch>
            <a:fillRect/>
          </a:stretch>
        </p:blipFill>
        <p:spPr>
          <a:xfrm>
            <a:off x="1142976" y="5066434"/>
            <a:ext cx="2286016" cy="123324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37147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«Необычный футбол»</a:t>
            </a: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Развитие целенаправленного выдоха</a:t>
            </a: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наборы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для постройки ворот, снежинки, перышки, комочки ваты.</a:t>
            </a:r>
            <a:endParaRPr lang="ru-RU" sz="11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</a:t>
            </a:r>
            <a:r>
              <a:rPr lang="ru-RU" sz="24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детям построить ворота и поиграть в «необычный футбол» (предлагает высунуть язычок и подуть на него так, чтобы загнать в ворота свою снежинку, перышко или комочек ваты)</a:t>
            </a:r>
            <a:endParaRPr lang="ru-RU" dirty="0"/>
          </a:p>
        </p:txBody>
      </p:sp>
      <p:pic>
        <p:nvPicPr>
          <p:cNvPr id="5" name="Рисунок 4" descr="20200124_164058.jpg"/>
          <p:cNvPicPr>
            <a:picLocks noChangeAspect="1"/>
          </p:cNvPicPr>
          <p:nvPr/>
        </p:nvPicPr>
        <p:blipFill>
          <a:blip r:embed="rId3" cstate="print"/>
          <a:srcRect l="50000" t="55556" r="21875" b="6944"/>
          <a:stretch>
            <a:fillRect/>
          </a:stretch>
        </p:blipFill>
        <p:spPr>
          <a:xfrm>
            <a:off x="2214546" y="5072075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428604"/>
            <a:ext cx="364333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«Звуковой коврик»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</a:t>
            </a:r>
            <a:r>
              <a:rPr lang="ru-RU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произнесения изолированного звука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9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платформа и набор деталей размером 2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x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2 синего и красного цветов равного количества.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выложить из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коврик. Затем просит пройти по коврику и назвать звуки  на деталь синего цвета произносить звук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 деталь  красного цвета произносить гласные звуки.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3504" y="642918"/>
            <a:ext cx="350046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«Самолет»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</a:t>
            </a:r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произнесения изолированного звука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деталей для постройки самолета и игровое поле.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построить самолет и совершить полет. Самолет ставится на начало игрового поля. Игрок произносит длительно звук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[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 продвигается по игровому полю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350046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«Башенки»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произнесения изолированного звука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или любого звука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LEGO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деталей для постройки двух башенок  - высокой и низкой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игрокам необходимо построить две башенки- высокую и низкую. Далее ведущий предлагает детям при указании на высокую башенку произносить звук -  громко, при указании на низкую - тихо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cdn5.imgbb.ru/user/42/420059/201510/00223eb0d1cab80b3bf242ce29cb0792.jpg"/>
          <p:cNvPicPr>
            <a:picLocks noChangeAspect="1" noChangeArrowheads="1"/>
          </p:cNvPicPr>
          <p:nvPr/>
        </p:nvPicPr>
        <p:blipFill>
          <a:blip r:embed="rId3"/>
          <a:srcRect l="50769"/>
          <a:stretch>
            <a:fillRect/>
          </a:stretch>
        </p:blipFill>
        <p:spPr bwMode="auto">
          <a:xfrm>
            <a:off x="6643702" y="4786322"/>
            <a:ext cx="1857388" cy="148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066" y="428604"/>
            <a:ext cx="350046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«Волшебные кубики»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произнесения изолированного звука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длительно и коротко.</a:t>
            </a:r>
          </a:p>
          <a:p>
            <a:endParaRPr lang="ru-RU" sz="7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деталей размером 2х2, 2х6 для постройки цепочек из них.</a:t>
            </a:r>
          </a:p>
          <a:p>
            <a:endParaRPr lang="ru-RU" sz="5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детям построить цепочку из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LEGO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деталей и пройти по ней произнося звук коротко если окажутся на «кубике» 2х2, и длительно если на «кирпичике»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2х6.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350046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«Заведи грузовик»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произнесения изолированного звука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LEGO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для постройки грузовика и игровое поле.</a:t>
            </a:r>
          </a:p>
          <a:p>
            <a:endParaRPr lang="ru-RU" sz="4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построить грузовик и проехать на нем, делая остановки на заправочных станциях. Грузовик ставится на начало игрового поля. Игрок произносит длительно звук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[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 продвигается по игровому полю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Картинки по запросу &quot;грузовики из лего дупло фото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072074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00113_120757.jpg"/>
          <p:cNvPicPr>
            <a:picLocks noChangeAspect="1"/>
          </p:cNvPicPr>
          <p:nvPr/>
        </p:nvPicPr>
        <p:blipFill>
          <a:blip r:embed="rId4" cstate="print"/>
          <a:srcRect l="19021" t="53115" r="31900" b="11817"/>
          <a:stretch>
            <a:fillRect/>
          </a:stretch>
        </p:blipFill>
        <p:spPr>
          <a:xfrm>
            <a:off x="6572264" y="4857760"/>
            <a:ext cx="1785950" cy="8599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20200113_120757.jpg"/>
          <p:cNvPicPr>
            <a:picLocks noChangeAspect="1"/>
          </p:cNvPicPr>
          <p:nvPr/>
        </p:nvPicPr>
        <p:blipFill>
          <a:blip r:embed="rId5" cstate="print"/>
          <a:srcRect l="19020" t="12652" r="64620" b="57675"/>
          <a:stretch>
            <a:fillRect/>
          </a:stretch>
        </p:blipFill>
        <p:spPr>
          <a:xfrm>
            <a:off x="5715008" y="4929198"/>
            <a:ext cx="642942" cy="78581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350046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«Звуковой зоопарк»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Дифференциация звуков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Л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в словах.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Схемы и наборы для постройки обитателей зоопарка, 2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лего-человечка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со звуками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[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Р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[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Л</a:t>
            </a:r>
            <a:r>
              <a:rPr lang="en-US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собрать по схемам тех животных , кто может жить в зоопарке (дети сами выбирают себе схему). Игроки называют кого построили, определяют звук, который есть в этом слове и отдают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лего-человечку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480"/>
            <a:ext cx="350046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«Змейка»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произнесения изолированного звука[Ш].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для постройки змейки и игровое поле.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детям построить змейку из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и проползти по игровому полю до каждого предмета произнося звук . Змейка ставиться на начало игрового поля.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78716" y="1178718"/>
            <a:ext cx="6858000" cy="4500562"/>
          </a:xfrm>
          <a:prstGeom prst="rect">
            <a:avLst/>
          </a:prstGeom>
        </p:spPr>
      </p:pic>
      <p:pic>
        <p:nvPicPr>
          <p:cNvPr id="3" name="Рисунок 2" descr="33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64719" y="1178719"/>
            <a:ext cx="6858000" cy="4500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350046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«Весёлая улитка»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произношения звука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Ль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в словах.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для постройки улитки и схема постройки, набор карточек с изображением предметов на звук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Ль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6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</a:t>
            </a:r>
            <a:r>
              <a:rPr lang="ru-RU" sz="20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Ведущий предлагает собрать по схеме улитку, затем прикреплять на неё картинки с изображением предметов со звуком  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[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Ль</a:t>
            </a:r>
            <a:r>
              <a:rPr lang="en-US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]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, называя их. 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480"/>
            <a:ext cx="350046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«Петушок»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закрепление навыка произнесения звука[Р] в словах.</a:t>
            </a:r>
          </a:p>
          <a:p>
            <a:endParaRPr lang="ru-RU" sz="14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Оборудование: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набор </a:t>
            </a:r>
            <a:r>
              <a:rPr lang="ru-RU" sz="1600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лего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 деталей для постройки петушка и схема постройки.</a:t>
            </a:r>
          </a:p>
          <a:p>
            <a:endParaRPr lang="ru-RU" sz="14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Ход игры</a:t>
            </a:r>
            <a:r>
              <a:rPr lang="ru-RU" sz="1600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: </a:t>
            </a:r>
            <a:r>
              <a:rPr lang="ru-RU" sz="1600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Ведущий предлагает детям построить петушка. Затем просит называть части петушка, в названии которых есть звук[Р]. Например: борода, шпоры, крылья. </a:t>
            </a:r>
            <a:endParaRPr lang="ru-RU" sz="2000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endParaRPr lang="ru-RU" sz="1100" b="1" dirty="0" smtClean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1320</Words>
  <PresentationFormat>Экран (4:3)</PresentationFormat>
  <Paragraphs>145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User</cp:lastModifiedBy>
  <cp:revision>33</cp:revision>
  <dcterms:created xsi:type="dcterms:W3CDTF">2020-01-29T06:00:43Z</dcterms:created>
  <dcterms:modified xsi:type="dcterms:W3CDTF">2023-03-14T03:22:50Z</dcterms:modified>
</cp:coreProperties>
</file>