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F3FA"/>
    <a:srgbClr val="DCF6AC"/>
    <a:srgbClr val="FFFFC9"/>
    <a:srgbClr val="003300"/>
    <a:srgbClr val="120256"/>
    <a:srgbClr val="B7F06A"/>
    <a:srgbClr val="F5E47B"/>
    <a:srgbClr val="F6EF66"/>
    <a:srgbClr val="F9F377"/>
    <a:srgbClr val="FDE9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napToGrid="0" showGuides="1">
      <p:cViewPr varScale="1">
        <p:scale>
          <a:sx n="91" d="100"/>
          <a:sy n="91" d="100"/>
        </p:scale>
        <p:origin x="-534" y="-18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195648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55634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7118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29864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50748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42871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202090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104352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132827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3847809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1FA04EC-3CC9-4DBF-8F91-D08F4C119813}" type="datetimeFigureOut">
              <a:rPr lang="ru-RU" smtClean="0"/>
              <a:pPr/>
              <a:t>13.03.2023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411353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A04EC-3CC9-4DBF-8F91-D08F4C119813}" type="datetimeFigureOut">
              <a:rPr lang="ru-RU" smtClean="0"/>
              <a:pPr/>
              <a:t>13.03.2023</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B32B9-30C6-4A2E-947F-98A11BBB46A0}" type="slidenum">
              <a:rPr lang="ru-RU" smtClean="0"/>
              <a:pPr/>
              <a:t>‹#›</a:t>
            </a:fld>
            <a:endParaRPr lang="ru-RU"/>
          </a:p>
        </p:txBody>
      </p:sp>
    </p:spTree>
    <p:extLst>
      <p:ext uri="{BB962C8B-B14F-4D97-AF65-F5344CB8AC3E}">
        <p14:creationId xmlns:p14="http://schemas.microsoft.com/office/powerpoint/2010/main" xmlns="" val="1245742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кругленный прямоугольник 19"/>
          <p:cNvSpPr/>
          <p:nvPr/>
        </p:nvSpPr>
        <p:spPr>
          <a:xfrm>
            <a:off x="83781" y="78585"/>
            <a:ext cx="2817351" cy="2878371"/>
          </a:xfrm>
          <a:prstGeom prst="roundRect">
            <a:avLst>
              <a:gd name="adj" fmla="val 8330"/>
            </a:avLst>
          </a:prstGeom>
          <a:solidFill>
            <a:srgbClr val="DCF6AC">
              <a:alpha val="67451"/>
            </a:srgbClr>
          </a:solidFill>
          <a:ln w="25400" cap="flat" cmpd="sng" algn="ctr">
            <a:noFill/>
            <a:prstDash val="solid"/>
          </a:ln>
          <a:effectLst/>
        </p:spPr>
        <p:txBody>
          <a:bodyPr lIns="148710" tIns="74356" rIns="148710" bIns="74356" rtlCol="0" anchor="ctr"/>
          <a:lstStyle/>
          <a:p>
            <a:endParaRPr lang="ru-RU" sz="1200" dirty="0" smtClean="0">
              <a:solidFill>
                <a:srgbClr val="120256"/>
              </a:solidFill>
            </a:endParaRPr>
          </a:p>
        </p:txBody>
      </p:sp>
      <p:sp>
        <p:nvSpPr>
          <p:cNvPr id="30" name="Скругленный прямоугольник 29"/>
          <p:cNvSpPr/>
          <p:nvPr/>
        </p:nvSpPr>
        <p:spPr>
          <a:xfrm>
            <a:off x="83782" y="3040083"/>
            <a:ext cx="2894946" cy="3817917"/>
          </a:xfrm>
          <a:prstGeom prst="roundRect">
            <a:avLst>
              <a:gd name="adj" fmla="val 11291"/>
            </a:avLst>
          </a:prstGeom>
          <a:solidFill>
            <a:srgbClr val="FFFFC9"/>
          </a:solidFill>
          <a:ln>
            <a:noFill/>
          </a:ln>
        </p:spPr>
        <p:style>
          <a:lnRef idx="2">
            <a:schemeClr val="accent1">
              <a:shade val="50000"/>
            </a:schemeClr>
          </a:lnRef>
          <a:fillRef idx="1">
            <a:schemeClr val="accent1"/>
          </a:fillRef>
          <a:effectRef idx="0">
            <a:schemeClr val="accent1"/>
          </a:effectRef>
          <a:fontRef idx="minor">
            <a:schemeClr val="lt1"/>
          </a:fontRef>
        </p:style>
        <p:txBody>
          <a:bodyPr lIns="156146" tIns="78073" rIns="156146" bIns="78073" rtlCol="0" anchor="ctr"/>
          <a:lstStyle/>
          <a:p>
            <a:pPr algn="ctr"/>
            <a:endParaRPr lang="ru-RU" sz="1400" b="1" dirty="0">
              <a:solidFill>
                <a:srgbClr val="002060"/>
              </a:solidFill>
              <a:latin typeface="Century Gothic" panose="020B0502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717449099"/>
              </p:ext>
            </p:extLst>
          </p:nvPr>
        </p:nvGraphicFramePr>
        <p:xfrm>
          <a:off x="0" y="-1"/>
          <a:ext cx="9144000" cy="6830009"/>
        </p:xfrm>
        <a:graphic>
          <a:graphicData uri="http://schemas.openxmlformats.org/drawingml/2006/table">
            <a:tbl>
              <a:tblPr firstRow="1" bandRow="1">
                <a:tableStyleId>{5940675A-B579-460E-94D1-54222C63F5DA}</a:tableStyleId>
              </a:tblPr>
              <a:tblGrid>
                <a:gridCol w="3048000">
                  <a:extLst>
                    <a:ext uri="{9D8B030D-6E8A-4147-A177-3AD203B41FA5}">
                      <a16:colId xmlns="" xmlns:a16="http://schemas.microsoft.com/office/drawing/2014/main" val="195517705"/>
                    </a:ext>
                  </a:extLst>
                </a:gridCol>
                <a:gridCol w="2984665">
                  <a:extLst>
                    <a:ext uri="{9D8B030D-6E8A-4147-A177-3AD203B41FA5}">
                      <a16:colId xmlns="" xmlns:a16="http://schemas.microsoft.com/office/drawing/2014/main" val="1401583932"/>
                    </a:ext>
                  </a:extLst>
                </a:gridCol>
                <a:gridCol w="3111335">
                  <a:extLst>
                    <a:ext uri="{9D8B030D-6E8A-4147-A177-3AD203B41FA5}">
                      <a16:colId xmlns="" xmlns:a16="http://schemas.microsoft.com/office/drawing/2014/main" val="1067200955"/>
                    </a:ext>
                  </a:extLst>
                </a:gridCol>
              </a:tblGrid>
              <a:tr h="6830009">
                <a:tc>
                  <a:txBody>
                    <a:bodyPr/>
                    <a:lstStyle/>
                    <a:p>
                      <a:pPr algn="ctr"/>
                      <a:r>
                        <a:rPr lang="ru-RU" sz="1400" b="1" i="0" kern="1200" dirty="0" err="1" smtClean="0">
                          <a:solidFill>
                            <a:srgbClr val="120256"/>
                          </a:solidFill>
                          <a:latin typeface="Times New Roman" pitchFamily="18" charset="0"/>
                          <a:ea typeface="+mn-ea"/>
                          <a:cs typeface="Times New Roman" pitchFamily="18" charset="0"/>
                        </a:rPr>
                        <a:t>Котенька</a:t>
                      </a:r>
                      <a:r>
                        <a:rPr lang="ru-RU" sz="1400" b="1" i="0" kern="1200" dirty="0" smtClean="0">
                          <a:solidFill>
                            <a:srgbClr val="120256"/>
                          </a:solidFill>
                          <a:latin typeface="Times New Roman" pitchFamily="18" charset="0"/>
                          <a:ea typeface="+mn-ea"/>
                          <a:cs typeface="Times New Roman" pitchFamily="18" charset="0"/>
                        </a:rPr>
                        <a:t> – </a:t>
                      </a:r>
                      <a:r>
                        <a:rPr lang="ru-RU" sz="1400" b="1" i="0" kern="1200" dirty="0" err="1" smtClean="0">
                          <a:solidFill>
                            <a:srgbClr val="120256"/>
                          </a:solidFill>
                          <a:latin typeface="Times New Roman" pitchFamily="18" charset="0"/>
                          <a:ea typeface="+mn-ea"/>
                          <a:cs typeface="Times New Roman" pitchFamily="18" charset="0"/>
                        </a:rPr>
                        <a:t>коток</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err="1" smtClean="0">
                          <a:solidFill>
                            <a:srgbClr val="120256"/>
                          </a:solidFill>
                          <a:latin typeface="Times New Roman" pitchFamily="18" charset="0"/>
                          <a:ea typeface="+mn-ea"/>
                          <a:cs typeface="Times New Roman" pitchFamily="18" charset="0"/>
                        </a:rPr>
                        <a:t>Котя-котенька</a:t>
                      </a:r>
                      <a:r>
                        <a:rPr lang="ru-RU" sz="1400" b="0" i="0" kern="1200" dirty="0" smtClean="0">
                          <a:solidFill>
                            <a:srgbClr val="120256"/>
                          </a:solidFill>
                          <a:latin typeface="Times New Roman" pitchFamily="18" charset="0"/>
                          <a:ea typeface="+mn-ea"/>
                          <a:cs typeface="Times New Roman" pitchFamily="18" charset="0"/>
                        </a:rPr>
                        <a:t>, </a:t>
                      </a:r>
                      <a:r>
                        <a:rPr lang="ru-RU" sz="1400" b="0" i="0" kern="1200" dirty="0" err="1" smtClean="0">
                          <a:solidFill>
                            <a:srgbClr val="120256"/>
                          </a:solidFill>
                          <a:latin typeface="Times New Roman" pitchFamily="18" charset="0"/>
                          <a:ea typeface="+mn-ea"/>
                          <a:cs typeface="Times New Roman" pitchFamily="18" charset="0"/>
                        </a:rPr>
                        <a:t>коток</a:t>
                      </a:r>
                      <a:r>
                        <a:rPr lang="ru-RU" sz="1400" b="0" i="0" kern="1200" dirty="0" smtClean="0">
                          <a:solidFill>
                            <a:srgbClr val="120256"/>
                          </a:solidFill>
                          <a:latin typeface="Times New Roman" pitchFamily="18" charset="0"/>
                          <a:ea typeface="+mn-ea"/>
                          <a:cs typeface="Times New Roman" pitchFamily="18" charset="0"/>
                        </a:rPr>
                        <a:t>. </a:t>
                      </a:r>
                      <a:r>
                        <a:rPr lang="ru-RU" sz="1400" b="0" i="0" kern="1200" dirty="0" err="1" smtClean="0">
                          <a:solidFill>
                            <a:srgbClr val="120256"/>
                          </a:solidFill>
                          <a:latin typeface="Times New Roman" pitchFamily="18" charset="0"/>
                          <a:ea typeface="+mn-ea"/>
                          <a:cs typeface="Times New Roman" pitchFamily="18" charset="0"/>
                        </a:rPr>
                        <a:t>Котя</a:t>
                      </a:r>
                      <a:r>
                        <a:rPr lang="ru-RU" sz="1400" b="0" i="0" kern="1200" dirty="0" smtClean="0">
                          <a:solidFill>
                            <a:srgbClr val="120256"/>
                          </a:solidFill>
                          <a:latin typeface="Times New Roman" pitchFamily="18" charset="0"/>
                          <a:ea typeface="+mn-ea"/>
                          <a:cs typeface="Times New Roman" pitchFamily="18" charset="0"/>
                        </a:rPr>
                        <a:t> – серенький </a:t>
                      </a:r>
                      <a:r>
                        <a:rPr lang="ru-RU" sz="1400" b="0" i="0" kern="1200" dirty="0" err="1" smtClean="0">
                          <a:solidFill>
                            <a:srgbClr val="120256"/>
                          </a:solidFill>
                          <a:latin typeface="Times New Roman" pitchFamily="18" charset="0"/>
                          <a:ea typeface="+mn-ea"/>
                          <a:cs typeface="Times New Roman" pitchFamily="18" charset="0"/>
                        </a:rPr>
                        <a:t>хвосток</a:t>
                      </a:r>
                      <a:r>
                        <a:rPr lang="ru-RU" sz="1400" b="0" i="0" kern="1200" dirty="0" smtClean="0">
                          <a:solidFill>
                            <a:srgbClr val="120256"/>
                          </a:solidFill>
                          <a:latin typeface="Times New Roman" pitchFamily="18" charset="0"/>
                          <a:ea typeface="+mn-ea"/>
                          <a:cs typeface="Times New Roman" pitchFamily="18" charset="0"/>
                        </a:rPr>
                        <a:t>,</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smtClean="0">
                          <a:solidFill>
                            <a:srgbClr val="120256"/>
                          </a:solidFill>
                          <a:latin typeface="Times New Roman" pitchFamily="18" charset="0"/>
                          <a:ea typeface="+mn-ea"/>
                          <a:cs typeface="Times New Roman" pitchFamily="18" charset="0"/>
                        </a:rPr>
                        <a:t>Приди, </a:t>
                      </a:r>
                      <a:r>
                        <a:rPr lang="ru-RU" sz="1400" b="0" i="0" kern="1200" dirty="0" err="1" smtClean="0">
                          <a:solidFill>
                            <a:srgbClr val="120256"/>
                          </a:solidFill>
                          <a:latin typeface="Times New Roman" pitchFamily="18" charset="0"/>
                          <a:ea typeface="+mn-ea"/>
                          <a:cs typeface="Times New Roman" pitchFamily="18" charset="0"/>
                        </a:rPr>
                        <a:t>котя</a:t>
                      </a:r>
                      <a:r>
                        <a:rPr lang="ru-RU" sz="1400" b="0" i="0" kern="1200" dirty="0" smtClean="0">
                          <a:solidFill>
                            <a:srgbClr val="120256"/>
                          </a:solidFill>
                          <a:latin typeface="Times New Roman" pitchFamily="18" charset="0"/>
                          <a:ea typeface="+mn-ea"/>
                          <a:cs typeface="Times New Roman" pitchFamily="18" charset="0"/>
                        </a:rPr>
                        <a:t>, в гости к нам, молочка тебе я дам.</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smtClean="0">
                          <a:solidFill>
                            <a:srgbClr val="120256"/>
                          </a:solidFill>
                          <a:latin typeface="Times New Roman" pitchFamily="18" charset="0"/>
                          <a:ea typeface="+mn-ea"/>
                          <a:cs typeface="Times New Roman" pitchFamily="18" charset="0"/>
                        </a:rPr>
                        <a:t>Как у </a:t>
                      </a:r>
                      <a:r>
                        <a:rPr lang="ru-RU" sz="1400" b="0" i="0" kern="1200" dirty="0" err="1" smtClean="0">
                          <a:solidFill>
                            <a:srgbClr val="120256"/>
                          </a:solidFill>
                          <a:latin typeface="Times New Roman" pitchFamily="18" charset="0"/>
                          <a:ea typeface="+mn-ea"/>
                          <a:cs typeface="Times New Roman" pitchFamily="18" charset="0"/>
                        </a:rPr>
                        <a:t>коти</a:t>
                      </a:r>
                      <a:r>
                        <a:rPr lang="ru-RU" sz="1400" b="0" i="0" kern="1200" dirty="0" smtClean="0">
                          <a:solidFill>
                            <a:srgbClr val="120256"/>
                          </a:solidFill>
                          <a:latin typeface="Times New Roman" pitchFamily="18" charset="0"/>
                          <a:ea typeface="+mn-ea"/>
                          <a:cs typeface="Times New Roman" pitchFamily="18" charset="0"/>
                        </a:rPr>
                        <a:t> ушки на макушке, как у </a:t>
                      </a:r>
                      <a:r>
                        <a:rPr lang="ru-RU" sz="1400" b="0" i="0" kern="1200" dirty="0" err="1" smtClean="0">
                          <a:solidFill>
                            <a:srgbClr val="120256"/>
                          </a:solidFill>
                          <a:latin typeface="Times New Roman" pitchFamily="18" charset="0"/>
                          <a:ea typeface="+mn-ea"/>
                          <a:cs typeface="Times New Roman" pitchFamily="18" charset="0"/>
                        </a:rPr>
                        <a:t>коти</a:t>
                      </a:r>
                      <a:r>
                        <a:rPr lang="ru-RU" sz="1400" b="0" i="0" kern="1200" dirty="0" smtClean="0">
                          <a:solidFill>
                            <a:srgbClr val="120256"/>
                          </a:solidFill>
                          <a:latin typeface="Times New Roman" pitchFamily="18" charset="0"/>
                          <a:ea typeface="+mn-ea"/>
                          <a:cs typeface="Times New Roman" pitchFamily="18" charset="0"/>
                        </a:rPr>
                        <a:t> лапки-царапки.</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smtClean="0">
                          <a:solidFill>
                            <a:srgbClr val="120256"/>
                          </a:solidFill>
                          <a:latin typeface="Times New Roman" pitchFamily="18" charset="0"/>
                          <a:ea typeface="+mn-ea"/>
                          <a:cs typeface="Times New Roman" pitchFamily="18" charset="0"/>
                        </a:rPr>
                        <a:t>Как у </a:t>
                      </a:r>
                      <a:r>
                        <a:rPr lang="ru-RU" sz="1400" b="0" i="0" kern="1200" dirty="0" err="1" smtClean="0">
                          <a:solidFill>
                            <a:srgbClr val="120256"/>
                          </a:solidFill>
                          <a:latin typeface="Times New Roman" pitchFamily="18" charset="0"/>
                          <a:ea typeface="+mn-ea"/>
                          <a:cs typeface="Times New Roman" pitchFamily="18" charset="0"/>
                        </a:rPr>
                        <a:t>коти</a:t>
                      </a:r>
                      <a:r>
                        <a:rPr lang="ru-RU" sz="1400" b="0" i="0" kern="1200" dirty="0" smtClean="0">
                          <a:solidFill>
                            <a:srgbClr val="120256"/>
                          </a:solidFill>
                          <a:latin typeface="Times New Roman" pitchFamily="18" charset="0"/>
                          <a:ea typeface="+mn-ea"/>
                          <a:cs typeface="Times New Roman" pitchFamily="18" charset="0"/>
                        </a:rPr>
                        <a:t> хвостик трубой.</a:t>
                      </a:r>
                      <a:r>
                        <a:rPr lang="ru-RU" sz="1400" b="0" i="0" kern="1200" baseline="0" dirty="0" smtClean="0">
                          <a:solidFill>
                            <a:srgbClr val="120256"/>
                          </a:solidFill>
                          <a:latin typeface="Times New Roman" pitchFamily="18" charset="0"/>
                          <a:ea typeface="+mn-ea"/>
                          <a:cs typeface="Times New Roman" pitchFamily="18" charset="0"/>
                        </a:rPr>
                        <a:t> </a:t>
                      </a:r>
                    </a:p>
                    <a:p>
                      <a:pPr algn="ctr"/>
                      <a:r>
                        <a:rPr lang="ru-RU" sz="1400" b="0" i="0" kern="1200" dirty="0" smtClean="0">
                          <a:solidFill>
                            <a:srgbClr val="120256"/>
                          </a:solidFill>
                          <a:latin typeface="Times New Roman" pitchFamily="18" charset="0"/>
                          <a:ea typeface="+mn-ea"/>
                          <a:cs typeface="Times New Roman" pitchFamily="18" charset="0"/>
                        </a:rPr>
                        <a:t>Вот к нам </a:t>
                      </a:r>
                      <a:r>
                        <a:rPr lang="ru-RU" sz="1400" b="0" i="0" kern="1200" dirty="0" err="1" smtClean="0">
                          <a:solidFill>
                            <a:srgbClr val="120256"/>
                          </a:solidFill>
                          <a:latin typeface="Times New Roman" pitchFamily="18" charset="0"/>
                          <a:ea typeface="+mn-ea"/>
                          <a:cs typeface="Times New Roman" pitchFamily="18" charset="0"/>
                        </a:rPr>
                        <a:t>котя</a:t>
                      </a:r>
                      <a:r>
                        <a:rPr lang="ru-RU" sz="1400" b="0" i="0" kern="1200" dirty="0" smtClean="0">
                          <a:solidFill>
                            <a:srgbClr val="120256"/>
                          </a:solidFill>
                          <a:latin typeface="Times New Roman" pitchFamily="18" charset="0"/>
                          <a:ea typeface="+mn-ea"/>
                          <a:cs typeface="Times New Roman" pitchFamily="18" charset="0"/>
                        </a:rPr>
                        <a:t> пришел какой!</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1" i="0" kern="1200" dirty="0" smtClean="0">
                          <a:solidFill>
                            <a:srgbClr val="120256"/>
                          </a:solidFill>
                          <a:latin typeface="Times New Roman" pitchFamily="18" charset="0"/>
                          <a:ea typeface="+mn-ea"/>
                          <a:cs typeface="Times New Roman" pitchFamily="18" charset="0"/>
                        </a:rPr>
                        <a:t>Мишка</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smtClean="0">
                          <a:solidFill>
                            <a:srgbClr val="120256"/>
                          </a:solidFill>
                          <a:latin typeface="Times New Roman" pitchFamily="18" charset="0"/>
                          <a:ea typeface="+mn-ea"/>
                          <a:cs typeface="Times New Roman" pitchFamily="18" charset="0"/>
                        </a:rPr>
                        <a:t>Мишка бурый, мишка бурый, отчего ты такой хмурый?</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0" i="0" kern="1200" dirty="0" smtClean="0">
                          <a:solidFill>
                            <a:srgbClr val="120256"/>
                          </a:solidFill>
                          <a:latin typeface="Times New Roman" pitchFamily="18" charset="0"/>
                          <a:ea typeface="+mn-ea"/>
                          <a:cs typeface="Times New Roman" pitchFamily="18" charset="0"/>
                        </a:rPr>
                        <a:t>-Я медком не угостился, вот на всех и рассердился! </a:t>
                      </a:r>
                      <a:r>
                        <a:rPr lang="ru-RU" sz="1400" b="0" i="0" kern="1200" dirty="0" err="1" smtClean="0">
                          <a:solidFill>
                            <a:srgbClr val="120256"/>
                          </a:solidFill>
                          <a:latin typeface="Times New Roman" pitchFamily="18" charset="0"/>
                          <a:ea typeface="+mn-ea"/>
                          <a:cs typeface="Times New Roman" pitchFamily="18" charset="0"/>
                        </a:rPr>
                        <a:t>Ы-ы-ы-ы-ы-ы-ы-ы</a:t>
                      </a:r>
                      <a:r>
                        <a:rPr lang="ru-RU" sz="1400" b="0" i="0" kern="1200" dirty="0" smtClean="0">
                          <a:solidFill>
                            <a:srgbClr val="120256"/>
                          </a:solidFill>
                          <a:latin typeface="Times New Roman" pitchFamily="18" charset="0"/>
                          <a:ea typeface="+mn-ea"/>
                          <a:cs typeface="Times New Roman" pitchFamily="18" charset="0"/>
                        </a:rPr>
                        <a:t>!</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r>
                        <a:rPr lang="ru-RU" sz="1400" b="1" i="0" kern="1200" dirty="0" smtClean="0">
                          <a:solidFill>
                            <a:srgbClr val="002060"/>
                          </a:solidFill>
                          <a:latin typeface="Times New Roman" pitchFamily="18" charset="0"/>
                          <a:ea typeface="+mn-ea"/>
                          <a:cs typeface="Times New Roman" pitchFamily="18" charset="0"/>
                        </a:rPr>
                        <a:t>Лесной шум.</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err="1" smtClean="0">
                          <a:solidFill>
                            <a:srgbClr val="002060"/>
                          </a:solidFill>
                          <a:latin typeface="Times New Roman" pitchFamily="18" charset="0"/>
                          <a:ea typeface="+mn-ea"/>
                          <a:cs typeface="Times New Roman" pitchFamily="18" charset="0"/>
                        </a:rPr>
                        <a:t>Шу-шу-шу</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шу-шу-шу</a:t>
                      </a:r>
                      <a:r>
                        <a:rPr lang="ru-RU" sz="1400" b="0" i="0" kern="1200" dirty="0" smtClean="0">
                          <a:solidFill>
                            <a:srgbClr val="002060"/>
                          </a:solidFill>
                          <a:latin typeface="Times New Roman" pitchFamily="18" charset="0"/>
                          <a:ea typeface="+mn-ea"/>
                          <a:cs typeface="Times New Roman" pitchFamily="18" charset="0"/>
                        </a:rPr>
                        <a:t>, мы в лесу слыхали шум</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Дети берут неотточенный ребристый карандаш и катают его между ладонями.</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Ша-ша-ша, ша-ша-ша, это листья шуршат.</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Катают карандаш в ладонях перед собой.</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err="1" smtClean="0">
                          <a:solidFill>
                            <a:srgbClr val="002060"/>
                          </a:solidFill>
                          <a:latin typeface="Times New Roman" pitchFamily="18" charset="0"/>
                          <a:ea typeface="+mn-ea"/>
                          <a:cs typeface="Times New Roman" pitchFamily="18" charset="0"/>
                        </a:rPr>
                        <a:t>Ши-ши-ши</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ши-ши-ши</a:t>
                      </a:r>
                      <a:r>
                        <a:rPr lang="ru-RU" sz="1400" b="0" i="0" kern="1200" dirty="0" smtClean="0">
                          <a:solidFill>
                            <a:srgbClr val="002060"/>
                          </a:solidFill>
                          <a:latin typeface="Times New Roman" pitchFamily="18" charset="0"/>
                          <a:ea typeface="+mn-ea"/>
                          <a:cs typeface="Times New Roman" pitchFamily="18" charset="0"/>
                        </a:rPr>
                        <a:t>, это мышка шуршит, катают возле одного уха</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err="1" smtClean="0">
                          <a:solidFill>
                            <a:srgbClr val="002060"/>
                          </a:solidFill>
                          <a:latin typeface="Times New Roman" pitchFamily="18" charset="0"/>
                          <a:ea typeface="+mn-ea"/>
                          <a:cs typeface="Times New Roman" pitchFamily="18" charset="0"/>
                        </a:rPr>
                        <a:t>Шу-шу-шу</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шу-шу-шу</a:t>
                      </a:r>
                      <a:r>
                        <a:rPr lang="ru-RU" sz="1400" b="0" i="0" kern="1200" dirty="0" smtClean="0">
                          <a:solidFill>
                            <a:srgbClr val="002060"/>
                          </a:solidFill>
                          <a:latin typeface="Times New Roman" pitchFamily="18" charset="0"/>
                          <a:ea typeface="+mn-ea"/>
                          <a:cs typeface="Times New Roman" pitchFamily="18" charset="0"/>
                        </a:rPr>
                        <a:t>, это ветер шумит. Возле другого</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Ш-ш-ш-ш-ш-ш – это мишка спит.</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Положить карандаш, ладошки под </a:t>
                      </a:r>
                      <a:r>
                        <a:rPr lang="ru-RU" sz="1400" b="0" i="0" kern="1200" dirty="0" err="1" smtClean="0">
                          <a:solidFill>
                            <a:srgbClr val="002060"/>
                          </a:solidFill>
                          <a:latin typeface="Times New Roman" pitchFamily="18" charset="0"/>
                          <a:ea typeface="+mn-ea"/>
                          <a:cs typeface="Times New Roman" pitchFamily="18" charset="0"/>
                        </a:rPr>
                        <a:t>голову.Тс-с-с</a:t>
                      </a:r>
                      <a:r>
                        <a:rPr lang="ru-RU" sz="1400" b="0" i="0" kern="1200" dirty="0" smtClean="0">
                          <a:solidFill>
                            <a:srgbClr val="002060"/>
                          </a:solidFill>
                          <a:latin typeface="Times New Roman" pitchFamily="18" charset="0"/>
                          <a:ea typeface="+mn-ea"/>
                          <a:cs typeface="Times New Roman" pitchFamily="18" charset="0"/>
                        </a:rPr>
                        <a:t> пальчик к губам.</a:t>
                      </a:r>
                      <a:r>
                        <a:rPr lang="ru-RU" sz="1800" b="0" i="0" kern="1200" dirty="0" smtClean="0">
                          <a:solidFill>
                            <a:schemeClr val="tx1"/>
                          </a:solidFill>
                          <a:latin typeface="+mn-lt"/>
                          <a:ea typeface="+mn-ea"/>
                          <a:cs typeface="+mn-cs"/>
                        </a:rPr>
                        <a:t> </a:t>
                      </a:r>
                      <a:endParaRPr lang="ru-RU" sz="1400" dirty="0">
                        <a:solidFill>
                          <a:srgbClr val="002060"/>
                        </a:solidFill>
                        <a:latin typeface="Times New Roman" pitchFamily="18" charset="0"/>
                        <a:cs typeface="Times New Roman" pitchFamily="18" charset="0"/>
                      </a:endParaRPr>
                    </a:p>
                  </a:txBody>
                  <a:tcPr/>
                </a:tc>
                <a:tc>
                  <a:txBody>
                    <a:bodyPr/>
                    <a:lstStyle/>
                    <a:p>
                      <a:r>
                        <a:rPr lang="ru-RU" sz="1800" kern="1200" dirty="0" smtClean="0">
                          <a:solidFill>
                            <a:schemeClr val="tx1"/>
                          </a:solidFill>
                          <a:latin typeface="+mn-lt"/>
                          <a:ea typeface="+mn-ea"/>
                          <a:cs typeface="+mn-cs"/>
                        </a:rPr>
                        <a:t/>
                      </a:r>
                      <a:br>
                        <a:rPr lang="ru-RU" sz="1800" kern="1200" dirty="0" smtClean="0">
                          <a:solidFill>
                            <a:schemeClr val="tx1"/>
                          </a:solidFill>
                          <a:latin typeface="+mn-lt"/>
                          <a:ea typeface="+mn-ea"/>
                          <a:cs typeface="+mn-cs"/>
                        </a:rPr>
                      </a:br>
                      <a:endParaRPr lang="ru-RU" dirty="0"/>
                    </a:p>
                  </a:txBody>
                  <a:tcPr/>
                </a:tc>
                <a:tc>
                  <a:txBody>
                    <a:bodyPr/>
                    <a:lstStyle/>
                    <a:p>
                      <a:endParaRPr lang="ru-RU" dirty="0"/>
                    </a:p>
                  </a:txBody>
                  <a:tcPr>
                    <a:blipFill>
                      <a:blip r:embed="rId2">
                        <a:alphaModFix amt="22000"/>
                      </a:blip>
                      <a:stretch>
                        <a:fillRect/>
                      </a:stretch>
                    </a:blipFill>
                  </a:tcPr>
                </a:tc>
                <a:extLst>
                  <a:ext uri="{0D108BD9-81ED-4DB2-BD59-A6C34878D82A}">
                    <a16:rowId xmlns="" xmlns:a16="http://schemas.microsoft.com/office/drawing/2014/main" val="112519996"/>
                  </a:ext>
                </a:extLst>
              </a:tr>
            </a:tbl>
          </a:graphicData>
        </a:graphic>
      </p:graphicFrame>
      <p:pic>
        <p:nvPicPr>
          <p:cNvPr id="8" name="Рисунок 7"/>
          <p:cNvPicPr>
            <a:picLocks noChangeAspect="1"/>
          </p:cNvPicPr>
          <p:nvPr/>
        </p:nvPicPr>
        <p:blipFill>
          <a:blip r:embed="rId3" cstate="print">
            <a:extLst>
              <a:ext uri="{BEBA8EAE-BF5A-486C-A8C5-ECC9F3942E4B}">
                <a14:imgProps xmlns:a14="http://schemas.microsoft.com/office/drawing/2010/main" xmlns="">
                  <a14:imgLayer r:embed="rId4">
                    <a14:imgEffect>
                      <a14:backgroundRemoval t="5018" b="97491" l="6954" r="93709"/>
                    </a14:imgEffect>
                  </a14:imgLayer>
                </a14:imgProps>
              </a:ext>
              <a:ext uri="{28A0092B-C50C-407E-A947-70E740481C1C}">
                <a14:useLocalDpi xmlns:a14="http://schemas.microsoft.com/office/drawing/2010/main" xmlns="" val="0"/>
              </a:ext>
            </a:extLst>
          </a:blip>
          <a:stretch>
            <a:fillRect/>
          </a:stretch>
        </p:blipFill>
        <p:spPr>
          <a:xfrm>
            <a:off x="7015458" y="703522"/>
            <a:ext cx="1007476" cy="930747"/>
          </a:xfrm>
          <a:prstGeom prst="rect">
            <a:avLst/>
          </a:prstGeom>
          <a:effectLst/>
        </p:spPr>
      </p:pic>
      <p:sp>
        <p:nvSpPr>
          <p:cNvPr id="9" name="Прямоугольник 8">
            <a:extLst>
              <a:ext uri="{FF2B5EF4-FFF2-40B4-BE49-F238E27FC236}">
                <a16:creationId xmlns="" xmlns:a16="http://schemas.microsoft.com/office/drawing/2014/main" id="{F035E3C4-1F0F-431B-A1AC-95E16F6FB7DD}"/>
              </a:ext>
            </a:extLst>
          </p:cNvPr>
          <p:cNvSpPr/>
          <p:nvPr/>
        </p:nvSpPr>
        <p:spPr>
          <a:xfrm>
            <a:off x="6195887" y="21804"/>
            <a:ext cx="2730702" cy="577081"/>
          </a:xfrm>
          <a:prstGeom prst="rect">
            <a:avLst/>
          </a:prstGeom>
        </p:spPr>
        <p:txBody>
          <a:bodyPr wrap="square">
            <a:spAutoFit/>
          </a:bodyPr>
          <a:lstStyle/>
          <a:p>
            <a:pPr algn="ctr" defTabSz="457200"/>
            <a:r>
              <a:rPr lang="ru-RU" sz="1050" b="1" dirty="0" smtClean="0">
                <a:solidFill>
                  <a:srgbClr val="003300"/>
                </a:solidFill>
                <a:latin typeface="Century Gothic" panose="020B0502020202020204" pitchFamily="34" charset="0"/>
              </a:rPr>
              <a:t>МБДОУ</a:t>
            </a:r>
            <a:endParaRPr lang="ru-RU" sz="1050" b="1" dirty="0">
              <a:solidFill>
                <a:srgbClr val="003300"/>
              </a:solidFill>
              <a:latin typeface="Century Gothic" panose="020B0502020202020204" pitchFamily="34" charset="0"/>
            </a:endParaRPr>
          </a:p>
          <a:p>
            <a:pPr algn="ctr" defTabSz="457200"/>
            <a:r>
              <a:rPr lang="ru-RU" sz="1050" b="1" dirty="0">
                <a:solidFill>
                  <a:srgbClr val="003300"/>
                </a:solidFill>
                <a:latin typeface="Century Gothic" panose="020B0502020202020204" pitchFamily="34" charset="0"/>
              </a:rPr>
              <a:t>«Центр развития </a:t>
            </a:r>
            <a:r>
              <a:rPr lang="ru-RU" sz="1050" b="1" dirty="0" smtClean="0">
                <a:solidFill>
                  <a:srgbClr val="003300"/>
                </a:solidFill>
                <a:latin typeface="Century Gothic" panose="020B0502020202020204" pitchFamily="34" charset="0"/>
              </a:rPr>
              <a:t>ребенка</a:t>
            </a:r>
          </a:p>
          <a:p>
            <a:pPr algn="ctr" defTabSz="457200"/>
            <a:r>
              <a:rPr lang="ru-RU" sz="1050" b="1" dirty="0" smtClean="0">
                <a:solidFill>
                  <a:srgbClr val="003300"/>
                </a:solidFill>
                <a:latin typeface="Century Gothic" panose="020B0502020202020204" pitchFamily="34" charset="0"/>
              </a:rPr>
              <a:t> </a:t>
            </a:r>
            <a:r>
              <a:rPr lang="ru-RU" sz="1050" b="1" dirty="0">
                <a:solidFill>
                  <a:srgbClr val="003300"/>
                </a:solidFill>
                <a:latin typeface="Century Gothic" panose="020B0502020202020204" pitchFamily="34" charset="0"/>
              </a:rPr>
              <a:t>«Добрянский детский сад № 15»</a:t>
            </a:r>
          </a:p>
        </p:txBody>
      </p:sp>
      <p:sp>
        <p:nvSpPr>
          <p:cNvPr id="15" name="Прямоугольник 14">
            <a:extLst>
              <a:ext uri="{FF2B5EF4-FFF2-40B4-BE49-F238E27FC236}">
                <a16:creationId xmlns="" xmlns:a16="http://schemas.microsoft.com/office/drawing/2014/main" id="{F035E3C4-1F0F-431B-A1AC-95E16F6FB7DD}"/>
              </a:ext>
            </a:extLst>
          </p:cNvPr>
          <p:cNvSpPr/>
          <p:nvPr/>
        </p:nvSpPr>
        <p:spPr>
          <a:xfrm>
            <a:off x="6262619" y="6506629"/>
            <a:ext cx="2730702" cy="253916"/>
          </a:xfrm>
          <a:prstGeom prst="rect">
            <a:avLst/>
          </a:prstGeom>
        </p:spPr>
        <p:txBody>
          <a:bodyPr wrap="square">
            <a:spAutoFit/>
          </a:bodyPr>
          <a:lstStyle/>
          <a:p>
            <a:pPr algn="ctr" defTabSz="457200"/>
            <a:r>
              <a:rPr lang="ru-RU" sz="1050" b="1" dirty="0">
                <a:solidFill>
                  <a:srgbClr val="003300"/>
                </a:solidFill>
                <a:latin typeface="Century Gothic" panose="020B0502020202020204" pitchFamily="34" charset="0"/>
              </a:rPr>
              <a:t>г</a:t>
            </a:r>
            <a:r>
              <a:rPr lang="ru-RU" sz="1050" b="1" dirty="0" smtClean="0">
                <a:solidFill>
                  <a:srgbClr val="003300"/>
                </a:solidFill>
                <a:latin typeface="Century Gothic" panose="020B0502020202020204" pitchFamily="34" charset="0"/>
              </a:rPr>
              <a:t>. Добрянка </a:t>
            </a:r>
            <a:r>
              <a:rPr lang="ru-RU" sz="1050" b="1" dirty="0" smtClean="0">
                <a:solidFill>
                  <a:srgbClr val="003300"/>
                </a:solidFill>
                <a:latin typeface="Century Gothic" panose="020B0502020202020204" pitchFamily="34" charset="0"/>
              </a:rPr>
              <a:t>2022 </a:t>
            </a:r>
            <a:r>
              <a:rPr lang="ru-RU" sz="1050" b="1" dirty="0" smtClean="0">
                <a:solidFill>
                  <a:srgbClr val="003300"/>
                </a:solidFill>
                <a:latin typeface="Century Gothic" panose="020B0502020202020204" pitchFamily="34" charset="0"/>
              </a:rPr>
              <a:t>г.</a:t>
            </a:r>
            <a:endParaRPr lang="ru-RU" sz="1050" b="1" dirty="0">
              <a:solidFill>
                <a:srgbClr val="003300"/>
              </a:solidFill>
              <a:latin typeface="Century Gothic" panose="020B0502020202020204" pitchFamily="34" charset="0"/>
            </a:endParaRPr>
          </a:p>
        </p:txBody>
      </p:sp>
      <p:sp>
        <p:nvSpPr>
          <p:cNvPr id="5" name="TextBox 4"/>
          <p:cNvSpPr txBox="1"/>
          <p:nvPr/>
        </p:nvSpPr>
        <p:spPr>
          <a:xfrm>
            <a:off x="6119560" y="2448883"/>
            <a:ext cx="3016820" cy="701796"/>
          </a:xfrm>
          <a:prstGeom prst="rect">
            <a:avLst/>
          </a:prstGeom>
          <a:noFill/>
          <a:effectLst>
            <a:outerShdw blurRad="469900" dist="50800" dir="5400000" sx="57000" sy="57000" algn="ctr" rotWithShape="0">
              <a:srgbClr val="000000">
                <a:alpha val="43137"/>
              </a:srgbClr>
            </a:outerShdw>
          </a:effectLst>
        </p:spPr>
        <p:txBody>
          <a:bodyPr wrap="square" rtlCol="0">
            <a:spAutoFit/>
            <a:scene3d>
              <a:camera prst="orthographicFront"/>
              <a:lightRig rig="threePt" dir="t"/>
            </a:scene3d>
            <a:sp3d extrusionH="57150">
              <a:bevelT w="38100" h="38100"/>
            </a:sp3d>
          </a:bodyPr>
          <a:lstStyle/>
          <a:p>
            <a:pPr algn="ctr"/>
            <a:r>
              <a:rPr lang="ru-RU" sz="1100" b="1" dirty="0" smtClean="0">
                <a:solidFill>
                  <a:srgbClr val="002060"/>
                </a:solidFill>
                <a:latin typeface="Times New Roman" panose="02020603050405020304" pitchFamily="18" charset="0"/>
                <a:cs typeface="Times New Roman" panose="02020603050405020304" pitchFamily="18" charset="0"/>
              </a:rPr>
              <a:t> </a:t>
            </a:r>
            <a:r>
              <a:rPr lang="ru-RU" sz="2400" b="1" dirty="0" smtClean="0">
                <a:solidFill>
                  <a:srgbClr val="002060"/>
                </a:solidFill>
                <a:latin typeface="Times New Roman" panose="02020603050405020304" pitchFamily="18" charset="0"/>
                <a:cs typeface="Times New Roman" panose="02020603050405020304" pitchFamily="18" charset="0"/>
              </a:rPr>
              <a:t>«Давай поиграем!»</a:t>
            </a:r>
          </a:p>
          <a:p>
            <a:pPr algn="ctr"/>
            <a:r>
              <a:rPr lang="ru-RU" sz="1400" dirty="0" smtClean="0">
                <a:solidFill>
                  <a:srgbClr val="002060"/>
                </a:solidFill>
                <a:latin typeface="Times New Roman" panose="02020603050405020304" pitchFamily="18" charset="0"/>
                <a:cs typeface="Times New Roman" panose="02020603050405020304" pitchFamily="18" charset="0"/>
              </a:rPr>
              <a:t>Речевые игры в младшем возрасте</a:t>
            </a:r>
            <a:endParaRPr lang="en-US" sz="1400" dirty="0" smtClean="0">
              <a:solidFill>
                <a:srgbClr val="002060"/>
              </a:solidFill>
              <a:latin typeface="Times New Roman" panose="02020603050405020304" pitchFamily="18" charset="0"/>
              <a:cs typeface="Times New Roman" panose="02020603050405020304" pitchFamily="18" charset="0"/>
            </a:endParaRPr>
          </a:p>
        </p:txBody>
      </p:sp>
      <p:sp>
        <p:nvSpPr>
          <p:cNvPr id="24" name="Скругленный прямоугольник 23"/>
          <p:cNvSpPr/>
          <p:nvPr/>
        </p:nvSpPr>
        <p:spPr>
          <a:xfrm>
            <a:off x="3103555" y="0"/>
            <a:ext cx="2881610" cy="6400800"/>
          </a:xfrm>
          <a:prstGeom prst="roundRect">
            <a:avLst>
              <a:gd name="adj" fmla="val 8330"/>
            </a:avLst>
          </a:prstGeom>
          <a:solidFill>
            <a:srgbClr val="DCF6AC">
              <a:alpha val="67843"/>
            </a:srgbClr>
          </a:solidFill>
          <a:ln w="25400" cap="flat" cmpd="sng" algn="ctr">
            <a:noFill/>
            <a:prstDash val="solid"/>
          </a:ln>
          <a:effectLst/>
        </p:spPr>
        <p:txBody>
          <a:bodyPr lIns="148710" tIns="74356" rIns="148710" bIns="74356" rtlCol="0" anchor="ctr"/>
          <a:lstStyle/>
          <a:p>
            <a:pPr algn="ctr" defTabSz="1487135">
              <a:defRPr/>
            </a:pPr>
            <a:endParaRPr lang="ru-RU" sz="2904" kern="0" dirty="0">
              <a:solidFill>
                <a:srgbClr val="002060"/>
              </a:solidFill>
              <a:latin typeface="Calibri"/>
            </a:endParaRPr>
          </a:p>
        </p:txBody>
      </p:sp>
      <p:sp>
        <p:nvSpPr>
          <p:cNvPr id="26" name="TextBox 25"/>
          <p:cNvSpPr txBox="1"/>
          <p:nvPr/>
        </p:nvSpPr>
        <p:spPr>
          <a:xfrm>
            <a:off x="0" y="3408219"/>
            <a:ext cx="3075710" cy="334830"/>
          </a:xfrm>
          <a:prstGeom prst="rect">
            <a:avLst/>
          </a:prstGeom>
          <a:noFill/>
        </p:spPr>
        <p:txBody>
          <a:bodyPr wrap="square" lIns="148710" tIns="74356" rIns="148710" bIns="74356" rtlCol="0">
            <a:spAutoFit/>
          </a:bodyPr>
          <a:lstStyle/>
          <a:p>
            <a:pPr algn="ctr"/>
            <a:endParaRPr lang="ru-RU" sz="1200" b="1" i="1" dirty="0">
              <a:solidFill>
                <a:srgbClr val="002060"/>
              </a:solidFill>
              <a:latin typeface="Century Gothic" panose="020B0502020202020204" pitchFamily="34" charset="0"/>
            </a:endParaRPr>
          </a:p>
        </p:txBody>
      </p:sp>
      <p:sp>
        <p:nvSpPr>
          <p:cNvPr id="29" name="Прямоугольник 28">
            <a:extLst>
              <a:ext uri="{FF2B5EF4-FFF2-40B4-BE49-F238E27FC236}">
                <a16:creationId xmlns="" xmlns:a16="http://schemas.microsoft.com/office/drawing/2014/main" id="{F035E3C4-1F0F-431B-A1AC-95E16F6FB7DD}"/>
              </a:ext>
            </a:extLst>
          </p:cNvPr>
          <p:cNvSpPr/>
          <p:nvPr/>
        </p:nvSpPr>
        <p:spPr>
          <a:xfrm>
            <a:off x="3179009" y="6182105"/>
            <a:ext cx="2730702" cy="707886"/>
          </a:xfrm>
          <a:prstGeom prst="rect">
            <a:avLst/>
          </a:prstGeom>
        </p:spPr>
        <p:txBody>
          <a:bodyPr wrap="square">
            <a:spAutoFit/>
          </a:bodyPr>
          <a:lstStyle/>
          <a:p>
            <a:pPr algn="r" defTabSz="457200"/>
            <a:endParaRPr lang="ru-RU" sz="800" b="1" i="1" dirty="0" smtClean="0">
              <a:solidFill>
                <a:srgbClr val="003300"/>
              </a:solidFill>
              <a:latin typeface="Century Gothic" panose="020B0502020202020204" pitchFamily="34" charset="0"/>
            </a:endParaRPr>
          </a:p>
          <a:p>
            <a:pPr algn="r" defTabSz="457200"/>
            <a:r>
              <a:rPr lang="ru-RU" sz="800" b="1" i="1" dirty="0" smtClean="0">
                <a:solidFill>
                  <a:srgbClr val="003300"/>
                </a:solidFill>
                <a:latin typeface="Century Gothic" panose="020B0502020202020204" pitchFamily="34" charset="0"/>
              </a:rPr>
              <a:t>Материал подготовила </a:t>
            </a:r>
          </a:p>
          <a:p>
            <a:pPr algn="r" defTabSz="457200"/>
            <a:r>
              <a:rPr lang="ru-RU" sz="800" b="1" i="1" dirty="0" smtClean="0">
                <a:solidFill>
                  <a:srgbClr val="003300"/>
                </a:solidFill>
                <a:latin typeface="Century Gothic" panose="020B0502020202020204" pitchFamily="34" charset="0"/>
              </a:rPr>
              <a:t>Учитель-логопед</a:t>
            </a:r>
          </a:p>
          <a:p>
            <a:pPr algn="r" defTabSz="457200"/>
            <a:r>
              <a:rPr lang="ru-RU" sz="800" b="1" i="1" dirty="0" smtClean="0">
                <a:solidFill>
                  <a:srgbClr val="003300"/>
                </a:solidFill>
                <a:latin typeface="Century Gothic" panose="020B0502020202020204" pitchFamily="34" charset="0"/>
              </a:rPr>
              <a:t>. МАДОУ «ЦРР «ДДС № 15» Махалина Т. Н.</a:t>
            </a:r>
          </a:p>
          <a:p>
            <a:pPr algn="r" defTabSz="457200"/>
            <a:r>
              <a:rPr lang="ru-RU" sz="800" b="1" i="1" dirty="0" smtClean="0">
                <a:solidFill>
                  <a:srgbClr val="003300"/>
                </a:solidFill>
                <a:latin typeface="Century Gothic" panose="020B0502020202020204" pitchFamily="34" charset="0"/>
              </a:rPr>
              <a:t> </a:t>
            </a:r>
            <a:endParaRPr lang="ru-RU" sz="800" b="1" i="1" dirty="0">
              <a:solidFill>
                <a:srgbClr val="003300"/>
              </a:solidFill>
              <a:latin typeface="Century Gothic" panose="020B0502020202020204" pitchFamily="34" charset="0"/>
            </a:endParaRPr>
          </a:p>
        </p:txBody>
      </p:sp>
      <p:sp>
        <p:nvSpPr>
          <p:cNvPr id="31" name="TextBox 30"/>
          <p:cNvSpPr txBox="1"/>
          <p:nvPr/>
        </p:nvSpPr>
        <p:spPr>
          <a:xfrm>
            <a:off x="4499179" y="-182804"/>
            <a:ext cx="3208740" cy="365608"/>
          </a:xfrm>
          <a:prstGeom prst="rect">
            <a:avLst/>
          </a:prstGeom>
          <a:noFill/>
        </p:spPr>
        <p:txBody>
          <a:bodyPr wrap="square" lIns="148710" tIns="74356" rIns="148710" bIns="74356" rtlCol="0">
            <a:spAutoFit/>
          </a:bodyPr>
          <a:lstStyle/>
          <a:p>
            <a:pPr algn="ctr"/>
            <a:endParaRPr lang="ru-RU" sz="1400" b="1" i="1" dirty="0">
              <a:solidFill>
                <a:srgbClr val="002060"/>
              </a:solidFill>
              <a:latin typeface="Century Gothic" panose="020B0502020202020204" pitchFamily="34" charset="0"/>
            </a:endParaRPr>
          </a:p>
        </p:txBody>
      </p:sp>
      <p:sp>
        <p:nvSpPr>
          <p:cNvPr id="14" name="Прямоугольник 13"/>
          <p:cNvSpPr/>
          <p:nvPr/>
        </p:nvSpPr>
        <p:spPr>
          <a:xfrm>
            <a:off x="151061" y="108792"/>
            <a:ext cx="2756647" cy="707886"/>
          </a:xfrm>
          <a:prstGeom prst="rect">
            <a:avLst/>
          </a:prstGeom>
        </p:spPr>
        <p:txBody>
          <a:bodyPr wrap="square">
            <a:spAutoFit/>
          </a:bodyPr>
          <a:lstStyle/>
          <a:p>
            <a:pPr lvl="0" defTabSz="1487135">
              <a:defRPr/>
            </a:pPr>
            <a:endParaRPr lang="ru-RU" sz="1200" kern="0" dirty="0" smtClean="0">
              <a:solidFill>
                <a:srgbClr val="120256"/>
              </a:solidFill>
            </a:endParaRPr>
          </a:p>
          <a:p>
            <a:pPr lvl="0" defTabSz="1487135">
              <a:defRPr/>
            </a:pPr>
            <a:endParaRPr lang="ru-RU" sz="2800" b="1" kern="0" dirty="0" smtClean="0">
              <a:solidFill>
                <a:srgbClr val="120256"/>
              </a:solidFill>
            </a:endParaRPr>
          </a:p>
        </p:txBody>
      </p:sp>
      <p:sp>
        <p:nvSpPr>
          <p:cNvPr id="19" name="TextBox 18"/>
          <p:cNvSpPr txBox="1"/>
          <p:nvPr/>
        </p:nvSpPr>
        <p:spPr>
          <a:xfrm>
            <a:off x="3068481" y="749849"/>
            <a:ext cx="2916683" cy="5786199"/>
          </a:xfrm>
          <a:prstGeom prst="rect">
            <a:avLst/>
          </a:prstGeom>
          <a:noFill/>
        </p:spPr>
        <p:txBody>
          <a:bodyPr wrap="square" rtlCol="0">
            <a:spAutoFit/>
          </a:bodyPr>
          <a:lstStyle/>
          <a:p>
            <a:pPr algn="ctr"/>
            <a:endParaRPr lang="ru-RU" sz="1200" dirty="0" smtClean="0">
              <a:solidFill>
                <a:srgbClr val="002060"/>
              </a:solidFill>
              <a:latin typeface="Times New Roman" pitchFamily="18" charset="0"/>
              <a:cs typeface="Times New Roman" pitchFamily="18" charset="0"/>
            </a:endParaRPr>
          </a:p>
          <a:p>
            <a:pPr algn="ctr"/>
            <a:r>
              <a:rPr lang="ru-RU" sz="1200" dirty="0" smtClean="0">
                <a:solidFill>
                  <a:srgbClr val="002060"/>
                </a:solidFill>
                <a:latin typeface="Times New Roman" pitchFamily="18" charset="0"/>
                <a:cs typeface="Times New Roman" pitchFamily="18" charset="0"/>
              </a:rPr>
              <a:t>Для воспитания слухового </a:t>
            </a:r>
          </a:p>
          <a:p>
            <a:pPr algn="ctr"/>
            <a:r>
              <a:rPr lang="ru-RU" sz="1200" dirty="0" smtClean="0">
                <a:solidFill>
                  <a:srgbClr val="002060"/>
                </a:solidFill>
                <a:latin typeface="Times New Roman" pitchFamily="18" charset="0"/>
                <a:cs typeface="Times New Roman" pitchFamily="18" charset="0"/>
              </a:rPr>
              <a:t>внимания, способности дифференцировать слуховые раздражители широко используются звуковые игрушки: погремушки, колокольчики, свистульки, металлофоны, барабаны, бубны. </a:t>
            </a:r>
          </a:p>
          <a:p>
            <a:r>
              <a:rPr lang="ru-RU" sz="1200" b="1" dirty="0" smtClean="0">
                <a:solidFill>
                  <a:srgbClr val="002060"/>
                </a:solidFill>
                <a:latin typeface="Times New Roman" pitchFamily="18" charset="0"/>
                <a:cs typeface="Times New Roman" pitchFamily="18" charset="0"/>
              </a:rPr>
              <a:t>• «Ручки-ножки»</a:t>
            </a:r>
            <a:r>
              <a:rPr lang="ru-RU" sz="1200" dirty="0" smtClean="0">
                <a:solidFill>
                  <a:srgbClr val="002060"/>
                </a:solidFill>
                <a:latin typeface="Times New Roman" pitchFamily="18" charset="0"/>
                <a:cs typeface="Times New Roman" pitchFamily="18" charset="0"/>
              </a:rPr>
              <a:t> - отгадать и повторить хлопки-притопы ( за ширмой или без ширмы)</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«Пальчик-пальчик» </a:t>
            </a:r>
            <a:r>
              <a:rPr lang="ru-RU" sz="1200" dirty="0" smtClean="0">
                <a:solidFill>
                  <a:srgbClr val="002060"/>
                </a:solidFill>
                <a:latin typeface="Times New Roman" pitchFamily="18" charset="0"/>
                <a:cs typeface="Times New Roman" pitchFamily="18" charset="0"/>
              </a:rPr>
              <a:t>- стучать пальчиком о другой пальчик, на слово «ай» спрятать ручки за спину.</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«Умные ножки» </a:t>
            </a:r>
            <a:r>
              <a:rPr lang="ru-RU" sz="1200" dirty="0" smtClean="0">
                <a:solidFill>
                  <a:srgbClr val="002060"/>
                </a:solidFill>
                <a:latin typeface="Times New Roman" pitchFamily="18" charset="0"/>
                <a:cs typeface="Times New Roman" pitchFamily="18" charset="0"/>
              </a:rPr>
              <a:t>- шагать под звуки барабана, менять ритм.</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«Колыбельная» </a:t>
            </a:r>
            <a:r>
              <a:rPr lang="ru-RU" sz="1200" dirty="0" smtClean="0">
                <a:solidFill>
                  <a:srgbClr val="002060"/>
                </a:solidFill>
                <a:latin typeface="Times New Roman" pitchFamily="18" charset="0"/>
                <a:cs typeface="Times New Roman" pitchFamily="18" charset="0"/>
              </a:rPr>
              <a:t>- мама качает дочку и поет низким голосом А-А-А, дочка качает куклу и поет высоким голосом А-А-А.</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«Шумовые коробочки» </a:t>
            </a:r>
            <a:r>
              <a:rPr lang="ru-RU" sz="1200" dirty="0" smtClean="0">
                <a:solidFill>
                  <a:srgbClr val="002060"/>
                </a:solidFill>
                <a:latin typeface="Times New Roman" pitchFamily="18" charset="0"/>
                <a:cs typeface="Times New Roman" pitchFamily="18" charset="0"/>
              </a:rPr>
              <a:t>- крупа разных размеров, скрепки, горох, манка и т.п.</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«Дождик» </a:t>
            </a:r>
            <a:r>
              <a:rPr lang="ru-RU" sz="1200" dirty="0" smtClean="0">
                <a:solidFill>
                  <a:srgbClr val="002060"/>
                </a:solidFill>
                <a:latin typeface="Times New Roman" pitchFamily="18" charset="0"/>
                <a:cs typeface="Times New Roman" pitchFamily="18" charset="0"/>
              </a:rPr>
              <a:t>- повторить ритм постукивания карандашом, ладошкой по полу, металлофона, погремушки и т.п.</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«Угадай, где звучит» </a:t>
            </a:r>
            <a:r>
              <a:rPr lang="ru-RU" sz="1200" dirty="0" smtClean="0">
                <a:solidFill>
                  <a:srgbClr val="002060"/>
                </a:solidFill>
                <a:latin typeface="Times New Roman" pitchFamily="18" charset="0"/>
                <a:cs typeface="Times New Roman" pitchFamily="18" charset="0"/>
              </a:rPr>
              <a:t>- дети бегут в сторону звучащего предмета.</a:t>
            </a:r>
            <a:br>
              <a:rPr lang="ru-RU" sz="1200" dirty="0" smtClean="0">
                <a:solidFill>
                  <a:srgbClr val="002060"/>
                </a:solidFill>
                <a:latin typeface="Times New Roman" pitchFamily="18" charset="0"/>
                <a:cs typeface="Times New Roman" pitchFamily="18" charset="0"/>
              </a:rPr>
            </a:br>
            <a:r>
              <a:rPr lang="ru-RU" sz="1200" b="1" dirty="0" smtClean="0">
                <a:solidFill>
                  <a:srgbClr val="002060"/>
                </a:solidFill>
                <a:latin typeface="Times New Roman" pitchFamily="18" charset="0"/>
                <a:cs typeface="Times New Roman" pitchFamily="18" charset="0"/>
              </a:rPr>
              <a:t>• «В лесу по тропинке бежали зверюшки» </a:t>
            </a:r>
            <a:r>
              <a:rPr lang="ru-RU" sz="1200" dirty="0" smtClean="0">
                <a:solidFill>
                  <a:srgbClr val="002060"/>
                </a:solidFill>
                <a:latin typeface="Times New Roman" pitchFamily="18" charset="0"/>
                <a:cs typeface="Times New Roman" pitchFamily="18" charset="0"/>
              </a:rPr>
              <a:t>- передать хлопками ритм движения</a:t>
            </a:r>
            <a:endParaRPr lang="ru-RU" sz="1200" kern="0" dirty="0" smtClean="0">
              <a:solidFill>
                <a:srgbClr val="002060"/>
              </a:solidFill>
              <a:latin typeface="Times New Roman" pitchFamily="18" charset="0"/>
              <a:cs typeface="Times New Roman" pitchFamily="18" charset="0"/>
            </a:endParaRPr>
          </a:p>
          <a:p>
            <a:pPr algn="ctr"/>
            <a:endParaRPr lang="ru-RU" sz="1000" dirty="0">
              <a:solidFill>
                <a:srgbClr val="120256"/>
              </a:solidFill>
              <a:latin typeface="Times New Roman" pitchFamily="18" charset="0"/>
              <a:cs typeface="Times New Roman" pitchFamily="18" charset="0"/>
            </a:endParaRPr>
          </a:p>
        </p:txBody>
      </p:sp>
      <p:sp>
        <p:nvSpPr>
          <p:cNvPr id="25" name="Выноска-облако 24"/>
          <p:cNvSpPr/>
          <p:nvPr/>
        </p:nvSpPr>
        <p:spPr>
          <a:xfrm>
            <a:off x="3068480" y="12731"/>
            <a:ext cx="2900061" cy="816678"/>
          </a:xfrm>
          <a:prstGeom prst="cloudCallout">
            <a:avLst>
              <a:gd name="adj1" fmla="val -44944"/>
              <a:gd name="adj2" fmla="val 67600"/>
            </a:avLst>
          </a:prstGeom>
          <a:solidFill>
            <a:srgbClr val="ECF3FA"/>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r>
              <a:rPr lang="ru-RU" sz="1400" b="1" dirty="0" smtClean="0">
                <a:solidFill>
                  <a:schemeClr val="accent5">
                    <a:lumMod val="50000"/>
                  </a:schemeClr>
                </a:solidFill>
                <a:latin typeface="Times New Roman" pitchFamily="18" charset="0"/>
                <a:cs typeface="Times New Roman" pitchFamily="18" charset="0"/>
              </a:rPr>
              <a:t>Игры и упражнения по развитию слухового внимания</a:t>
            </a:r>
          </a:p>
        </p:txBody>
      </p:sp>
    </p:spTree>
    <p:extLst>
      <p:ext uri="{BB962C8B-B14F-4D97-AF65-F5344CB8AC3E}">
        <p14:creationId xmlns:p14="http://schemas.microsoft.com/office/powerpoint/2010/main" xmlns="" val="2418261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Скругленный прямоугольник 36"/>
          <p:cNvSpPr/>
          <p:nvPr/>
        </p:nvSpPr>
        <p:spPr>
          <a:xfrm>
            <a:off x="6258296" y="3408217"/>
            <a:ext cx="2743200" cy="3375137"/>
          </a:xfrm>
          <a:prstGeom prst="roundRect">
            <a:avLst>
              <a:gd name="adj" fmla="val 8330"/>
            </a:avLst>
          </a:prstGeom>
          <a:solidFill>
            <a:srgbClr val="FFFFC9">
              <a:alpha val="67451"/>
            </a:srgbClr>
          </a:solidFill>
          <a:ln w="25400" cap="flat" cmpd="sng" algn="ctr">
            <a:noFill/>
            <a:prstDash val="solid"/>
          </a:ln>
          <a:effectLst/>
        </p:spPr>
        <p:txBody>
          <a:bodyPr lIns="148710" tIns="74356" rIns="148710" bIns="74356" rtlCol="0" anchor="ctr"/>
          <a:lstStyle/>
          <a:p>
            <a:pPr defTabSz="1487135">
              <a:defRPr/>
            </a:pPr>
            <a:endParaRPr lang="ru-RU" sz="1600" kern="0" dirty="0">
              <a:solidFill>
                <a:prstClr val="white"/>
              </a:solidFill>
              <a:latin typeface="Calibri"/>
            </a:endParaRPr>
          </a:p>
        </p:txBody>
      </p:sp>
      <p:sp>
        <p:nvSpPr>
          <p:cNvPr id="30" name="Скругленный прямоугольник 29"/>
          <p:cNvSpPr/>
          <p:nvPr/>
        </p:nvSpPr>
        <p:spPr>
          <a:xfrm>
            <a:off x="6231688" y="102639"/>
            <a:ext cx="2769808" cy="3234328"/>
          </a:xfrm>
          <a:prstGeom prst="roundRect">
            <a:avLst>
              <a:gd name="adj" fmla="val 8330"/>
            </a:avLst>
          </a:prstGeom>
          <a:solidFill>
            <a:srgbClr val="DCF6AC">
              <a:alpha val="67843"/>
            </a:srgbClr>
          </a:solidFill>
          <a:ln w="25400" cap="flat" cmpd="sng" algn="ctr">
            <a:noFill/>
            <a:prstDash val="solid"/>
          </a:ln>
          <a:effectLst/>
        </p:spPr>
        <p:txBody>
          <a:bodyPr lIns="148710" tIns="74356" rIns="148710" bIns="74356" rtlCol="0" anchor="ctr"/>
          <a:lstStyle/>
          <a:p>
            <a:pPr algn="ctr" defTabSz="1487135">
              <a:defRPr/>
            </a:pPr>
            <a:endParaRPr lang="ru-RU" sz="2904" kern="0" dirty="0">
              <a:solidFill>
                <a:prstClr val="white"/>
              </a:solidFill>
              <a:latin typeface="Calibri"/>
            </a:endParaRPr>
          </a:p>
        </p:txBody>
      </p:sp>
      <p:sp>
        <p:nvSpPr>
          <p:cNvPr id="56" name="Скругленный прямоугольник 55"/>
          <p:cNvSpPr/>
          <p:nvPr/>
        </p:nvSpPr>
        <p:spPr>
          <a:xfrm>
            <a:off x="3111334" y="4422709"/>
            <a:ext cx="3007317" cy="2360645"/>
          </a:xfrm>
          <a:prstGeom prst="roundRect">
            <a:avLst>
              <a:gd name="adj" fmla="val 8330"/>
            </a:avLst>
          </a:prstGeom>
          <a:solidFill>
            <a:srgbClr val="DCF6AC">
              <a:alpha val="67843"/>
            </a:srgbClr>
          </a:solidFill>
          <a:ln w="25400" cap="flat" cmpd="sng" algn="ctr">
            <a:noFill/>
            <a:prstDash val="solid"/>
          </a:ln>
          <a:effectLst/>
        </p:spPr>
        <p:txBody>
          <a:bodyPr lIns="148710" tIns="74356" rIns="148710" bIns="74356" rtlCol="0" anchor="ctr"/>
          <a:lstStyle/>
          <a:p>
            <a:pPr algn="ctr" defTabSz="1487135">
              <a:defRPr/>
            </a:pPr>
            <a:endParaRPr lang="ru-RU" sz="2904" kern="0">
              <a:solidFill>
                <a:prstClr val="white"/>
              </a:solidFill>
              <a:latin typeface="Calibri"/>
            </a:endParaRPr>
          </a:p>
        </p:txBody>
      </p:sp>
      <p:sp>
        <p:nvSpPr>
          <p:cNvPr id="57" name="Скругленный прямоугольник 56"/>
          <p:cNvSpPr/>
          <p:nvPr/>
        </p:nvSpPr>
        <p:spPr>
          <a:xfrm>
            <a:off x="3084726" y="-1"/>
            <a:ext cx="3007316" cy="4338735"/>
          </a:xfrm>
          <a:prstGeom prst="roundRect">
            <a:avLst>
              <a:gd name="adj" fmla="val 11291"/>
            </a:avLst>
          </a:prstGeom>
          <a:solidFill>
            <a:srgbClr val="FFFFC9"/>
          </a:solidFill>
          <a:ln>
            <a:noFill/>
          </a:ln>
        </p:spPr>
        <p:style>
          <a:lnRef idx="2">
            <a:schemeClr val="accent1">
              <a:shade val="50000"/>
            </a:schemeClr>
          </a:lnRef>
          <a:fillRef idx="1">
            <a:schemeClr val="accent1"/>
          </a:fillRef>
          <a:effectRef idx="0">
            <a:schemeClr val="accent1"/>
          </a:effectRef>
          <a:fontRef idx="minor">
            <a:schemeClr val="lt1"/>
          </a:fontRef>
        </p:style>
        <p:txBody>
          <a:bodyPr lIns="156146" tIns="78073" rIns="156146" bIns="78073" rtlCol="0" anchor="ctr"/>
          <a:lstStyle/>
          <a:p>
            <a:pPr algn="ctr"/>
            <a:endParaRPr lang="ru-RU" sz="1400" b="1" dirty="0">
              <a:solidFill>
                <a:srgbClr val="002060"/>
              </a:solidFill>
              <a:latin typeface="Century Gothic" panose="020B0502020202020204" pitchFamily="34" charset="0"/>
            </a:endParaRPr>
          </a:p>
        </p:txBody>
      </p:sp>
      <p:sp>
        <p:nvSpPr>
          <p:cNvPr id="55" name="Скругленный прямоугольник 54"/>
          <p:cNvSpPr/>
          <p:nvPr/>
        </p:nvSpPr>
        <p:spPr>
          <a:xfrm>
            <a:off x="102637" y="102638"/>
            <a:ext cx="2827175" cy="3760236"/>
          </a:xfrm>
          <a:prstGeom prst="roundRect">
            <a:avLst>
              <a:gd name="adj" fmla="val 11291"/>
            </a:avLst>
          </a:prstGeom>
          <a:solidFill>
            <a:srgbClr val="DCF6AC"/>
          </a:solidFill>
          <a:ln>
            <a:noFill/>
          </a:ln>
        </p:spPr>
        <p:style>
          <a:lnRef idx="2">
            <a:schemeClr val="accent1">
              <a:shade val="50000"/>
            </a:schemeClr>
          </a:lnRef>
          <a:fillRef idx="1">
            <a:schemeClr val="accent1"/>
          </a:fillRef>
          <a:effectRef idx="0">
            <a:schemeClr val="accent1"/>
          </a:effectRef>
          <a:fontRef idx="minor">
            <a:schemeClr val="lt1"/>
          </a:fontRef>
        </p:style>
        <p:txBody>
          <a:bodyPr lIns="156146" tIns="78073" rIns="156146" bIns="78073" rtlCol="0" anchor="ctr"/>
          <a:lstStyle/>
          <a:p>
            <a:pPr algn="ctr"/>
            <a:endParaRPr lang="ru-RU" sz="1400" b="1" dirty="0">
              <a:solidFill>
                <a:srgbClr val="002060"/>
              </a:solidFill>
              <a:latin typeface="Century Gothic" panose="020B0502020202020204" pitchFamily="34" charset="0"/>
            </a:endParaRPr>
          </a:p>
        </p:txBody>
      </p:sp>
      <p:sp>
        <p:nvSpPr>
          <p:cNvPr id="54" name="Скругленный прямоугольник 53"/>
          <p:cNvSpPr/>
          <p:nvPr/>
        </p:nvSpPr>
        <p:spPr>
          <a:xfrm>
            <a:off x="102638" y="3942608"/>
            <a:ext cx="2842442" cy="2840746"/>
          </a:xfrm>
          <a:prstGeom prst="roundRect">
            <a:avLst>
              <a:gd name="adj" fmla="val 8330"/>
            </a:avLst>
          </a:prstGeom>
          <a:solidFill>
            <a:srgbClr val="FFFFC9">
              <a:alpha val="67843"/>
            </a:srgbClr>
          </a:solidFill>
          <a:ln w="25400" cap="flat" cmpd="sng" algn="ctr">
            <a:noFill/>
            <a:prstDash val="solid"/>
          </a:ln>
          <a:effectLst/>
        </p:spPr>
        <p:txBody>
          <a:bodyPr lIns="148710" tIns="74356" rIns="148710" bIns="74356" rtlCol="0" anchor="ctr"/>
          <a:lstStyle/>
          <a:p>
            <a:pPr algn="ctr" defTabSz="1487135">
              <a:defRPr/>
            </a:pPr>
            <a:endParaRPr lang="ru-RU" sz="2904" kern="0">
              <a:solidFill>
                <a:prstClr val="white"/>
              </a:solidFill>
              <a:latin typeface="Calibri"/>
            </a:endParaRPr>
          </a:p>
        </p:txBody>
      </p:sp>
      <p:graphicFrame>
        <p:nvGraphicFramePr>
          <p:cNvPr id="4" name="Таблица 3"/>
          <p:cNvGraphicFramePr>
            <a:graphicFrameLocks noGrp="1"/>
          </p:cNvGraphicFramePr>
          <p:nvPr>
            <p:extLst>
              <p:ext uri="{D42A27DB-BD31-4B8C-83A1-F6EECF244321}">
                <p14:modId xmlns:p14="http://schemas.microsoft.com/office/powerpoint/2010/main" xmlns="" val="631427809"/>
              </p:ext>
            </p:extLst>
          </p:nvPr>
        </p:nvGraphicFramePr>
        <p:xfrm>
          <a:off x="0" y="-4241"/>
          <a:ext cx="9144000" cy="6862241"/>
        </p:xfrm>
        <a:graphic>
          <a:graphicData uri="http://schemas.openxmlformats.org/drawingml/2006/table">
            <a:tbl>
              <a:tblPr firstRow="1" bandRow="1">
                <a:tableStyleId>{5940675A-B579-460E-94D1-54222C63F5DA}</a:tableStyleId>
              </a:tblPr>
              <a:tblGrid>
                <a:gridCol w="3042877">
                  <a:extLst>
                    <a:ext uri="{9D8B030D-6E8A-4147-A177-3AD203B41FA5}">
                      <a16:colId xmlns="" xmlns:a16="http://schemas.microsoft.com/office/drawing/2014/main" val="195517705"/>
                    </a:ext>
                  </a:extLst>
                </a:gridCol>
                <a:gridCol w="3042877">
                  <a:extLst>
                    <a:ext uri="{9D8B030D-6E8A-4147-A177-3AD203B41FA5}">
                      <a16:colId xmlns="" xmlns:a16="http://schemas.microsoft.com/office/drawing/2014/main" val="1401583932"/>
                    </a:ext>
                  </a:extLst>
                </a:gridCol>
                <a:gridCol w="3058246">
                  <a:extLst>
                    <a:ext uri="{9D8B030D-6E8A-4147-A177-3AD203B41FA5}">
                      <a16:colId xmlns="" xmlns:a16="http://schemas.microsoft.com/office/drawing/2014/main" val="1067200955"/>
                    </a:ext>
                  </a:extLst>
                </a:gridCol>
              </a:tblGrid>
              <a:tr h="68622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000" kern="1200" dirty="0" smtClean="0">
                        <a:solidFill>
                          <a:srgbClr val="120256"/>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400" b="0" i="0" kern="1200" dirty="0" smtClean="0">
                          <a:solidFill>
                            <a:srgbClr val="120256"/>
                          </a:solidFill>
                          <a:latin typeface="Times New Roman" pitchFamily="18" charset="0"/>
                          <a:ea typeface="+mn-ea"/>
                          <a:cs typeface="Times New Roman" pitchFamily="18" charset="0"/>
                        </a:rPr>
                        <a:t>С двух до трех лет идет особо интенсивное развитие речи детей. Совершенствуются содержание и форма: значительно увеличивается объем словаря, некоторые дети начинают правильно произносить слова, в соответствии со смыслом предложения изменяют их, употребляют не только простые, но и сложные предложения, начинают овладевать речью-описанием. Ребенок этого возраста многим интересуется, чаще обращается к взрослому с вопросами, что способствует совершенствованию диалогической речи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1" kern="1200" dirty="0" smtClean="0">
                        <a:solidFill>
                          <a:srgbClr val="120256"/>
                        </a:solidFill>
                        <a:latin typeface="+mn-lt"/>
                        <a:ea typeface="+mn-ea"/>
                        <a:cs typeface="+mn-cs"/>
                      </a:endParaRPr>
                    </a:p>
                    <a:p>
                      <a:pPr algn="l" fontAlgn="base"/>
                      <a:r>
                        <a:rPr lang="ru-RU" sz="1200" b="0" i="0" kern="1200" dirty="0" smtClean="0">
                          <a:solidFill>
                            <a:schemeClr val="tx1"/>
                          </a:solidFill>
                          <a:latin typeface="Times New Roman" pitchFamily="18" charset="0"/>
                          <a:ea typeface="+mn-ea"/>
                          <a:cs typeface="Times New Roman" pitchFamily="18" charset="0"/>
                        </a:rPr>
                        <a:t>.</a:t>
                      </a:r>
                    </a:p>
                    <a:p>
                      <a:pPr algn="ctr" fontAlgn="base"/>
                      <a:r>
                        <a:rPr lang="ru-RU" sz="1200" b="0" i="0" kern="1200" dirty="0" smtClean="0">
                          <a:solidFill>
                            <a:schemeClr val="tx1"/>
                          </a:solidFill>
                          <a:latin typeface="Times New Roman" pitchFamily="18" charset="0"/>
                          <a:ea typeface="+mn-ea"/>
                          <a:cs typeface="Times New Roman" pitchFamily="18" charset="0"/>
                        </a:rPr>
                        <a:t>  </a:t>
                      </a:r>
                      <a:r>
                        <a:rPr lang="ru-RU" sz="1800" b="0" i="0" kern="1200" dirty="0" smtClean="0">
                          <a:solidFill>
                            <a:schemeClr val="tx1"/>
                          </a:solidFill>
                          <a:latin typeface="+mn-lt"/>
                          <a:ea typeface="+mn-ea"/>
                          <a:cs typeface="+mn-cs"/>
                        </a:rPr>
                        <a:t> </a:t>
                      </a:r>
                      <a:r>
                        <a:rPr lang="ru-RU" sz="1400" b="0" i="0" kern="1200" dirty="0" smtClean="0">
                          <a:solidFill>
                            <a:srgbClr val="120256"/>
                          </a:solidFill>
                          <a:latin typeface="Times New Roman" pitchFamily="18" charset="0"/>
                          <a:ea typeface="+mn-ea"/>
                          <a:cs typeface="Times New Roman" pitchFamily="18" charset="0"/>
                        </a:rPr>
                        <a:t>Тематика игр для развития речи детей может быть самая разнообразная. Длительность игр будет зависеть от реакции детей, их интереса. Самое главное, чтобы каждый ребенок почувствовал себя участником игры. Для этого необходимы наше внимание, поддержка, поощрение даже самых простых самостоятельных действий и речевой активности ребенка.</a:t>
                      </a:r>
                      <a:r>
                        <a:rPr lang="ru-RU" sz="1400" dirty="0" smtClean="0">
                          <a:solidFill>
                            <a:srgbClr val="120256"/>
                          </a:solidFill>
                          <a:latin typeface="Times New Roman" pitchFamily="18" charset="0"/>
                          <a:cs typeface="Times New Roman" pitchFamily="18" charset="0"/>
                        </a:rPr>
                        <a:t/>
                      </a:r>
                      <a:br>
                        <a:rPr lang="ru-RU" sz="1400" dirty="0" smtClean="0">
                          <a:solidFill>
                            <a:srgbClr val="120256"/>
                          </a:solidFill>
                          <a:latin typeface="Times New Roman" pitchFamily="18" charset="0"/>
                          <a:cs typeface="Times New Roman" pitchFamily="18" charset="0"/>
                        </a:rPr>
                      </a:br>
                      <a:endParaRPr lang="ru-RU" sz="1400" b="1" kern="1200" dirty="0" smtClean="0">
                        <a:solidFill>
                          <a:srgbClr val="120256"/>
                        </a:solidFill>
                        <a:latin typeface="Times New Roman" pitchFamily="18" charset="0"/>
                        <a:ea typeface="+mn-ea"/>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171575" algn="l"/>
                        </a:tabLst>
                        <a:defRPr/>
                      </a:pPr>
                      <a:endParaRPr lang="ru-RU" sz="1400" b="0" i="0" kern="1200" dirty="0" smtClean="0">
                        <a:solidFill>
                          <a:srgbClr val="002060"/>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tab pos="1171575" algn="l"/>
                        </a:tabLst>
                        <a:defRPr/>
                      </a:pPr>
                      <a:endParaRPr lang="ru-RU" sz="1400" b="0" i="0" kern="1200" dirty="0" smtClean="0">
                        <a:solidFill>
                          <a:srgbClr val="002060"/>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tab pos="1171575" algn="l"/>
                        </a:tabLst>
                        <a:defRPr/>
                      </a:pPr>
                      <a:r>
                        <a:rPr lang="ru-RU" sz="1400" b="0" i="0" kern="1200" dirty="0" smtClean="0">
                          <a:solidFill>
                            <a:srgbClr val="002060"/>
                          </a:solidFill>
                          <a:latin typeface="Times New Roman" pitchFamily="18" charset="0"/>
                          <a:ea typeface="+mn-ea"/>
                          <a:cs typeface="Times New Roman" pitchFamily="18" charset="0"/>
                        </a:rPr>
                        <a:t>Основой обучения детей раннего возраста является стремление малышей к подражанию, действиям взрослого. Подражание движениям, мимике, интонации способствуют освоению просодических компонентов речи. Просодия – общее название для сверхсегментных свойств речи, таких как повышение и понижение тона, ускорение и замедление темпа, ритмические характеристики, расстановка логических ударений, мягкая атака голоса, сила, длительность звучания, плавный речевой выдох, четкость дикции, интонация, тембровая окраса. Без всех этих качеств наша речь превратилась бы в речь робота.</a:t>
                      </a:r>
                      <a:r>
                        <a:rPr lang="ru-RU" sz="1800" b="0" i="0" kern="1200" dirty="0" smtClean="0">
                          <a:solidFill>
                            <a:schemeClr val="tx1"/>
                          </a:solidFill>
                          <a:latin typeface="+mn-lt"/>
                          <a:ea typeface="+mn-ea"/>
                          <a:cs typeface="+mn-cs"/>
                        </a:rPr>
                        <a:t> </a:t>
                      </a:r>
                    </a:p>
                    <a:p>
                      <a:pPr marL="0" marR="0" indent="0" algn="ctr" defTabSz="914400" rtl="0" eaLnBrk="1" fontAlgn="auto" latinLnBrk="0" hangingPunct="1">
                        <a:lnSpc>
                          <a:spcPct val="100000"/>
                        </a:lnSpc>
                        <a:spcBef>
                          <a:spcPts val="0"/>
                        </a:spcBef>
                        <a:spcAft>
                          <a:spcPts val="0"/>
                        </a:spcAft>
                        <a:buClrTx/>
                        <a:buSzTx/>
                        <a:buFontTx/>
                        <a:buNone/>
                        <a:tabLst>
                          <a:tab pos="1171575" algn="l"/>
                        </a:tabLst>
                        <a:defRPr/>
                      </a:pPr>
                      <a:endParaRPr lang="ru-RU" sz="500" b="0" i="0" kern="1200" dirty="0" smtClean="0">
                        <a:solidFill>
                          <a:schemeClr val="tx1"/>
                        </a:solidFill>
                        <a:latin typeface="Times New Roman" pitchFamily="18" charset="0"/>
                        <a:ea typeface="+mn-ea"/>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tab pos="1171575" algn="l"/>
                        </a:tabLst>
                        <a:defRPr/>
                      </a:pPr>
                      <a:r>
                        <a:rPr lang="ru-RU" sz="1400" b="0" i="0" kern="1200" dirty="0" smtClean="0">
                          <a:solidFill>
                            <a:srgbClr val="002060"/>
                          </a:solidFill>
                          <a:latin typeface="Times New Roman" pitchFamily="18" charset="0"/>
                          <a:ea typeface="+mn-ea"/>
                          <a:cs typeface="Times New Roman" pitchFamily="18" charset="0"/>
                        </a:rPr>
                        <a:t> Дети раннего возраста с нормальным речевым развитием уже в 6 – 7 месяцев отлично понимают интонацию взрослых и соответственно на нее реагируют. Отсутствие реакции на просодические свойства языка при общении с ребенком раннего возраста говорит о неблагополучии в его речевом развитии. </a:t>
                      </a:r>
                      <a:endParaRPr lang="ru-RU" sz="600" b="1" kern="1200" dirty="0" smtClean="0">
                        <a:solidFill>
                          <a:srgbClr val="002060"/>
                        </a:solidFill>
                        <a:latin typeface="Times New Roman" pitchFamily="18" charset="0"/>
                        <a:ea typeface="+mn-ea"/>
                        <a:cs typeface="Times New Roman" pitchFamily="18" charset="0"/>
                      </a:endParaRPr>
                    </a:p>
                  </a:txBody>
                  <a:tcPr/>
                </a:tc>
                <a:tc>
                  <a:txBody>
                    <a:bodyPr/>
                    <a:lstStyle/>
                    <a:p>
                      <a:endParaRPr lang="ru-RU" sz="1400" b="0" i="0" kern="1200" dirty="0" smtClean="0">
                        <a:solidFill>
                          <a:srgbClr val="002060"/>
                        </a:solidFill>
                        <a:latin typeface="Times New Roman" pitchFamily="18" charset="0"/>
                        <a:ea typeface="+mn-ea"/>
                        <a:cs typeface="Times New Roman" pitchFamily="18" charset="0"/>
                      </a:endParaRPr>
                    </a:p>
                    <a:p>
                      <a:pPr algn="ctr"/>
                      <a:r>
                        <a:rPr lang="ru-RU" sz="1400" b="0" i="0" kern="1200" dirty="0" smtClean="0">
                          <a:solidFill>
                            <a:srgbClr val="002060"/>
                          </a:solidFill>
                          <a:latin typeface="Times New Roman" pitchFamily="18" charset="0"/>
                          <a:ea typeface="+mn-ea"/>
                          <a:cs typeface="Times New Roman" pitchFamily="18" charset="0"/>
                        </a:rPr>
                        <a:t>Поэтому развитию просодических компонентов речи необходимо уделять особое внимание. </a:t>
                      </a:r>
                    </a:p>
                    <a:p>
                      <a:pPr algn="ctr"/>
                      <a:r>
                        <a:rPr lang="ru-RU" sz="1400" b="0" i="0" kern="1200" dirty="0" smtClean="0">
                          <a:solidFill>
                            <a:srgbClr val="002060"/>
                          </a:solidFill>
                          <a:latin typeface="Times New Roman" pitchFamily="18" charset="0"/>
                          <a:ea typeface="+mn-ea"/>
                          <a:cs typeface="Times New Roman" pitchFamily="18" charset="0"/>
                        </a:rPr>
                        <a:t>Наиболее эффективно это происходит в играх – подражаниях, где наряду с развитием импрессивной и экспрессивной </a:t>
                      </a:r>
                    </a:p>
                    <a:p>
                      <a:pPr algn="ctr"/>
                      <a:r>
                        <a:rPr lang="ru-RU" sz="1400" b="0" i="0" kern="1200" dirty="0" smtClean="0">
                          <a:solidFill>
                            <a:srgbClr val="002060"/>
                          </a:solidFill>
                          <a:latin typeface="Times New Roman" pitchFamily="18" charset="0"/>
                          <a:ea typeface="+mn-ea"/>
                          <a:cs typeface="Times New Roman" pitchFamily="18" charset="0"/>
                        </a:rPr>
                        <a:t>речи, расширением активного словаря, формированием грамматических форм слов </a:t>
                      </a:r>
                    </a:p>
                    <a:p>
                      <a:pPr algn="ctr"/>
                      <a:r>
                        <a:rPr lang="ru-RU" sz="1400" b="0" i="0" kern="1200" dirty="0" smtClean="0">
                          <a:solidFill>
                            <a:srgbClr val="002060"/>
                          </a:solidFill>
                          <a:latin typeface="Times New Roman" pitchFamily="18" charset="0"/>
                          <a:ea typeface="+mn-ea"/>
                          <a:cs typeface="Times New Roman" pitchFamily="18" charset="0"/>
                        </a:rPr>
                        <a:t>особенно чувствуется интонация, тембр и т.п., что способствует усвоению просодических свойств языка.</a:t>
                      </a:r>
                    </a:p>
                    <a:p>
                      <a:pPr algn="ctr"/>
                      <a:endParaRPr lang="ru-RU" sz="1400" b="0" i="0" kern="1200" dirty="0" smtClean="0">
                        <a:solidFill>
                          <a:srgbClr val="002060"/>
                        </a:solidFill>
                        <a:latin typeface="Times New Roman" pitchFamily="18" charset="0"/>
                        <a:ea typeface="+mn-ea"/>
                        <a:cs typeface="Times New Roman" pitchFamily="18" charset="0"/>
                      </a:endParaRPr>
                    </a:p>
                    <a:p>
                      <a:pPr algn="ctr"/>
                      <a:endParaRPr lang="ru-RU" sz="1600" b="1" i="0" kern="1200" dirty="0" smtClean="0">
                        <a:solidFill>
                          <a:srgbClr val="002060"/>
                        </a:solidFill>
                        <a:latin typeface="Times New Roman" pitchFamily="18" charset="0"/>
                        <a:ea typeface="+mn-ea"/>
                        <a:cs typeface="Times New Roman" pitchFamily="18" charset="0"/>
                      </a:endParaRPr>
                    </a:p>
                    <a:p>
                      <a:pPr algn="ctr"/>
                      <a:r>
                        <a:rPr lang="ru-RU" sz="1600" b="1" i="0" kern="1200" dirty="0" smtClean="0">
                          <a:solidFill>
                            <a:srgbClr val="002060"/>
                          </a:solidFill>
                          <a:latin typeface="Times New Roman" pitchFamily="18" charset="0"/>
                          <a:ea typeface="+mn-ea"/>
                          <a:cs typeface="Times New Roman" pitchFamily="18" charset="0"/>
                        </a:rPr>
                        <a:t>Птичий двор</a:t>
                      </a:r>
                      <a:r>
                        <a:rPr lang="ru-RU" sz="1600" dirty="0" smtClean="0">
                          <a:solidFill>
                            <a:srgbClr val="002060"/>
                          </a:solidFill>
                          <a:latin typeface="Times New Roman" pitchFamily="18" charset="0"/>
                          <a:cs typeface="Times New Roman" pitchFamily="18" charset="0"/>
                        </a:rPr>
                        <a:t/>
                      </a:r>
                      <a:br>
                        <a:rPr lang="ru-RU" sz="16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Наши уточки с утра –</a:t>
                      </a:r>
                    </a:p>
                    <a:p>
                      <a:pPr algn="ctr"/>
                      <a:r>
                        <a:rPr lang="ru-RU" sz="1400" b="0" i="0" kern="1200" dirty="0" smtClean="0">
                          <a:solidFill>
                            <a:srgbClr val="002060"/>
                          </a:solidFill>
                          <a:latin typeface="Times New Roman" pitchFamily="18" charset="0"/>
                          <a:ea typeface="+mn-ea"/>
                          <a:cs typeface="Times New Roman" pitchFamily="18" charset="0"/>
                        </a:rPr>
                        <a:t>«</a:t>
                      </a:r>
                      <a:r>
                        <a:rPr lang="ru-RU" sz="1400" b="0" i="0" kern="1200" dirty="0" err="1" smtClean="0">
                          <a:solidFill>
                            <a:srgbClr val="002060"/>
                          </a:solidFill>
                          <a:latin typeface="Times New Roman" pitchFamily="18" charset="0"/>
                          <a:ea typeface="+mn-ea"/>
                          <a:cs typeface="Times New Roman" pitchFamily="18" charset="0"/>
                        </a:rPr>
                        <a:t>Кря-кря-кря</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Кря-кря-кря</a:t>
                      </a:r>
                      <a:r>
                        <a:rPr lang="ru-RU" sz="1400" b="0" i="0" kern="1200" dirty="0" smtClean="0">
                          <a:solidFill>
                            <a:srgbClr val="002060"/>
                          </a:solidFill>
                          <a:latin typeface="Times New Roman" pitchFamily="18" charset="0"/>
                          <a:ea typeface="+mn-ea"/>
                          <a:cs typeface="Times New Roman" pitchFamily="18" charset="0"/>
                        </a:rPr>
                        <a:t>!»</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Наши гуси у пруда –</a:t>
                      </a:r>
                    </a:p>
                    <a:p>
                      <a:pPr algn="ctr"/>
                      <a:r>
                        <a:rPr lang="ru-RU" sz="1400" b="0" i="0" kern="1200" dirty="0" smtClean="0">
                          <a:solidFill>
                            <a:srgbClr val="002060"/>
                          </a:solidFill>
                          <a:latin typeface="Times New Roman" pitchFamily="18" charset="0"/>
                          <a:ea typeface="+mn-ea"/>
                          <a:cs typeface="Times New Roman" pitchFamily="18" charset="0"/>
                        </a:rPr>
                        <a:t> «Га-га-га! Га-га-га!»</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Наши гуленьки вверху –</a:t>
                      </a:r>
                    </a:p>
                    <a:p>
                      <a:pPr algn="ct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Гу-гу-гу</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Гу-гу-гу</a:t>
                      </a:r>
                      <a:r>
                        <a:rPr lang="ru-RU" sz="1400" b="0" i="0" kern="1200" dirty="0" smtClean="0">
                          <a:solidFill>
                            <a:srgbClr val="002060"/>
                          </a:solidFill>
                          <a:latin typeface="Times New Roman" pitchFamily="18" charset="0"/>
                          <a:ea typeface="+mn-ea"/>
                          <a:cs typeface="Times New Roman" pitchFamily="18" charset="0"/>
                        </a:rPr>
                        <a:t>!»</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Наши курочки в окно – </a:t>
                      </a:r>
                    </a:p>
                    <a:p>
                      <a:pPr algn="ctr"/>
                      <a:r>
                        <a:rPr lang="ru-RU" sz="1400" b="0" i="0" kern="1200" dirty="0" smtClean="0">
                          <a:solidFill>
                            <a:srgbClr val="002060"/>
                          </a:solidFill>
                          <a:latin typeface="Times New Roman" pitchFamily="18" charset="0"/>
                          <a:ea typeface="+mn-ea"/>
                          <a:cs typeface="Times New Roman" pitchFamily="18" charset="0"/>
                        </a:rPr>
                        <a:t>«</a:t>
                      </a:r>
                      <a:r>
                        <a:rPr lang="ru-RU" sz="1400" b="0" i="0" kern="1200" dirty="0" err="1" smtClean="0">
                          <a:solidFill>
                            <a:srgbClr val="002060"/>
                          </a:solidFill>
                          <a:latin typeface="Times New Roman" pitchFamily="18" charset="0"/>
                          <a:ea typeface="+mn-ea"/>
                          <a:cs typeface="Times New Roman" pitchFamily="18" charset="0"/>
                        </a:rPr>
                        <a:t>Кхо-кхо</a:t>
                      </a:r>
                      <a:r>
                        <a:rPr lang="ru-RU" sz="1400" b="0" i="0" kern="1200" dirty="0" smtClean="0">
                          <a:solidFill>
                            <a:srgbClr val="002060"/>
                          </a:solidFill>
                          <a:latin typeface="Times New Roman" pitchFamily="18" charset="0"/>
                          <a:ea typeface="+mn-ea"/>
                          <a:cs typeface="Times New Roman" pitchFamily="18" charset="0"/>
                        </a:rPr>
                        <a:t>, </a:t>
                      </a:r>
                      <a:r>
                        <a:rPr lang="ru-RU" sz="1400" b="0" i="0" kern="1200" dirty="0" err="1" smtClean="0">
                          <a:solidFill>
                            <a:srgbClr val="002060"/>
                          </a:solidFill>
                          <a:latin typeface="Times New Roman" pitchFamily="18" charset="0"/>
                          <a:ea typeface="+mn-ea"/>
                          <a:cs typeface="Times New Roman" pitchFamily="18" charset="0"/>
                        </a:rPr>
                        <a:t>кхо-ко-ко-ко-ко</a:t>
                      </a:r>
                      <a:r>
                        <a:rPr lang="ru-RU" sz="1400" b="0" i="0" kern="1200" dirty="0" smtClean="0">
                          <a:solidFill>
                            <a:srgbClr val="002060"/>
                          </a:solidFill>
                          <a:latin typeface="Times New Roman" pitchFamily="18" charset="0"/>
                          <a:ea typeface="+mn-ea"/>
                          <a:cs typeface="Times New Roman" pitchFamily="18" charset="0"/>
                        </a:rPr>
                        <a:t>!»</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А наш Петя-петушок </a:t>
                      </a:r>
                      <a:r>
                        <a:rPr lang="ru-RU" sz="1400" b="0" i="0" kern="1200" dirty="0" err="1" smtClean="0">
                          <a:solidFill>
                            <a:srgbClr val="002060"/>
                          </a:solidFill>
                          <a:latin typeface="Times New Roman" pitchFamily="18" charset="0"/>
                          <a:ea typeface="+mn-ea"/>
                          <a:cs typeface="Times New Roman" pitchFamily="18" charset="0"/>
                        </a:rPr>
                        <a:t>ранним-рано</a:t>
                      </a:r>
                      <a:endParaRPr lang="ru-RU" sz="1400" b="0" i="0" kern="1200" dirty="0" smtClean="0">
                        <a:solidFill>
                          <a:srgbClr val="002060"/>
                        </a:solidFill>
                        <a:latin typeface="Times New Roman" pitchFamily="18" charset="0"/>
                        <a:ea typeface="+mn-ea"/>
                        <a:cs typeface="Times New Roman" pitchFamily="18" charset="0"/>
                      </a:endParaRPr>
                    </a:p>
                    <a:p>
                      <a:pPr algn="ctr"/>
                      <a:r>
                        <a:rPr lang="ru-RU" sz="1400" b="0" i="0" kern="1200" dirty="0" smtClean="0">
                          <a:solidFill>
                            <a:srgbClr val="002060"/>
                          </a:solidFill>
                          <a:latin typeface="Times New Roman" pitchFamily="18" charset="0"/>
                          <a:ea typeface="+mn-ea"/>
                          <a:cs typeface="Times New Roman" pitchFamily="18" charset="0"/>
                        </a:rPr>
                        <a:t> по утру</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b="0" i="0" kern="1200" dirty="0" smtClean="0">
                          <a:solidFill>
                            <a:srgbClr val="002060"/>
                          </a:solidFill>
                          <a:latin typeface="Times New Roman" pitchFamily="18" charset="0"/>
                          <a:ea typeface="+mn-ea"/>
                          <a:cs typeface="Times New Roman" pitchFamily="18" charset="0"/>
                        </a:rPr>
                        <a:t>Нам споет «Ку-ка-ре-ку!»</a:t>
                      </a:r>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endParaRPr lang="ru-RU" sz="1400" b="1" i="1" dirty="0" smtClean="0">
                        <a:solidFill>
                          <a:srgbClr val="002060"/>
                        </a:solidFill>
                        <a:latin typeface="Times New Roman" pitchFamily="18" charset="0"/>
                        <a:cs typeface="Times New Roman" pitchFamily="18" charset="0"/>
                      </a:endParaRPr>
                    </a:p>
                  </a:txBody>
                  <a:tcPr/>
                </a:tc>
                <a:extLst>
                  <a:ext uri="{0D108BD9-81ED-4DB2-BD59-A6C34878D82A}">
                    <a16:rowId xmlns="" xmlns:a16="http://schemas.microsoft.com/office/drawing/2014/main" val="112519996"/>
                  </a:ext>
                </a:extLst>
              </a:tr>
            </a:tbl>
          </a:graphicData>
        </a:graphic>
      </p:graphicFrame>
      <p:sp>
        <p:nvSpPr>
          <p:cNvPr id="11" name="Выноска-облако 10"/>
          <p:cNvSpPr/>
          <p:nvPr/>
        </p:nvSpPr>
        <p:spPr>
          <a:xfrm>
            <a:off x="3721071" y="1"/>
            <a:ext cx="2290846" cy="430923"/>
          </a:xfrm>
          <a:prstGeom prst="cloudCallout">
            <a:avLst/>
          </a:prstGeom>
          <a:solidFill>
            <a:srgbClr val="ECF3FA"/>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ru-RU" sz="1400" b="1" dirty="0" smtClean="0">
                <a:solidFill>
                  <a:srgbClr val="002060"/>
                </a:solidFill>
                <a:latin typeface="Times New Roman" pitchFamily="18" charset="0"/>
                <a:cs typeface="Times New Roman" pitchFamily="18" charset="0"/>
              </a:rPr>
              <a:t>Знаете ли Вы</a:t>
            </a:r>
          </a:p>
        </p:txBody>
      </p:sp>
    </p:spTree>
    <p:extLst>
      <p:ext uri="{BB962C8B-B14F-4D97-AF65-F5344CB8AC3E}">
        <p14:creationId xmlns:p14="http://schemas.microsoft.com/office/powerpoint/2010/main" xmlns="" val="62055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TotalTime>
  <Words>409</Words>
  <Application>Microsoft Office PowerPoint</Application>
  <PresentationFormat>Экран (4:3)</PresentationFormat>
  <Paragraphs>43</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91</cp:revision>
  <cp:lastPrinted>2020-12-14T16:57:08Z</cp:lastPrinted>
  <dcterms:created xsi:type="dcterms:W3CDTF">2018-12-06T15:24:43Z</dcterms:created>
  <dcterms:modified xsi:type="dcterms:W3CDTF">2023-03-13T08:50:26Z</dcterms:modified>
</cp:coreProperties>
</file>