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256"/>
    <a:srgbClr val="F6EF66"/>
    <a:srgbClr val="F9F377"/>
    <a:srgbClr val="F5E47B"/>
    <a:srgbClr val="FDE973"/>
    <a:srgbClr val="FFFF99"/>
    <a:srgbClr val="003300"/>
    <a:srgbClr val="FFCCCC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64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3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181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864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748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871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90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352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827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780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353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04EC-3CC9-4DBF-8F91-D08F4C11981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32B9-30C6-4A2E-947F-98A11BBB46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574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185462" y="3338945"/>
            <a:ext cx="2793265" cy="3241964"/>
          </a:xfrm>
          <a:prstGeom prst="roundRect">
            <a:avLst>
              <a:gd name="adj" fmla="val 11291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146" tIns="78073" rIns="156146" bIns="78073"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11900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195517705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401583932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067200955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>
                        <a:alphaModFix amt="22000"/>
                      </a:blip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12519996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5018" b="97491" l="6954" r="9370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500" y="472294"/>
            <a:ext cx="1007476" cy="930747"/>
          </a:xfrm>
          <a:prstGeom prst="rect">
            <a:avLst/>
          </a:prstGeom>
          <a:effectLst/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035E3C4-1F0F-431B-A1AC-95E16F6FB7DD}"/>
              </a:ext>
            </a:extLst>
          </p:cNvPr>
          <p:cNvSpPr/>
          <p:nvPr/>
        </p:nvSpPr>
        <p:spPr>
          <a:xfrm>
            <a:off x="6195887" y="21804"/>
            <a:ext cx="273070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050" b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МАДОУ</a:t>
            </a:r>
            <a:endParaRPr lang="ru-RU" sz="1050" b="1" dirty="0">
              <a:solidFill>
                <a:srgbClr val="003300"/>
              </a:solidFill>
              <a:latin typeface="Century Gothic" panose="020B0502020202020204" pitchFamily="34" charset="0"/>
            </a:endParaRPr>
          </a:p>
          <a:p>
            <a:pPr algn="ctr" defTabSz="457200"/>
            <a:r>
              <a:rPr lang="ru-RU" sz="1050" b="1" dirty="0">
                <a:solidFill>
                  <a:srgbClr val="003300"/>
                </a:solidFill>
                <a:latin typeface="Century Gothic" panose="020B0502020202020204" pitchFamily="34" charset="0"/>
              </a:rPr>
              <a:t>«Центр развития </a:t>
            </a:r>
            <a:r>
              <a:rPr lang="ru-RU" sz="1050" b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ребенка</a:t>
            </a:r>
          </a:p>
          <a:p>
            <a:pPr algn="ctr" defTabSz="457200"/>
            <a:r>
              <a:rPr lang="ru-RU" sz="1050" b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 </a:t>
            </a:r>
            <a:r>
              <a:rPr lang="ru-RU" sz="1050" b="1" dirty="0">
                <a:solidFill>
                  <a:srgbClr val="003300"/>
                </a:solidFill>
                <a:latin typeface="Century Gothic" panose="020B0502020202020204" pitchFamily="34" charset="0"/>
              </a:rPr>
              <a:t>«Добрянский детский сад № 15»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035E3C4-1F0F-431B-A1AC-95E16F6FB7DD}"/>
              </a:ext>
            </a:extLst>
          </p:cNvPr>
          <p:cNvSpPr/>
          <p:nvPr/>
        </p:nvSpPr>
        <p:spPr>
          <a:xfrm>
            <a:off x="6262619" y="6506629"/>
            <a:ext cx="273070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050" b="1" dirty="0">
                <a:solidFill>
                  <a:srgbClr val="003300"/>
                </a:solidFill>
                <a:latin typeface="Century Gothic" panose="020B0502020202020204" pitchFamily="34" charset="0"/>
              </a:rPr>
              <a:t>г</a:t>
            </a:r>
            <a:r>
              <a:rPr lang="ru-RU" sz="1050" b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. Добрянка 2020 г.</a:t>
            </a:r>
            <a:endParaRPr lang="ru-RU" sz="1050" b="1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2311" y="2160862"/>
            <a:ext cx="2625212" cy="2062103"/>
          </a:xfrm>
          <a:prstGeom prst="rect">
            <a:avLst/>
          </a:prstGeom>
          <a:noFill/>
          <a:effectLst>
            <a:outerShdw blurRad="469900" dist="50800" dir="5400000" sx="57000" sy="57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«Дышим глубоко – говорим легко!»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(</a:t>
            </a:r>
            <a:r>
              <a:rPr lang="ru-RU" b="1" dirty="0" smtClean="0">
                <a:solidFill>
                  <a:srgbClr val="002060"/>
                </a:solidFill>
              </a:rPr>
              <a:t>Дыхательная гимнастика для развития речи ребенка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355" y="78584"/>
            <a:ext cx="2789777" cy="3112851"/>
          </a:xfrm>
          <a:prstGeom prst="roundRect">
            <a:avLst>
              <a:gd name="adj" fmla="val 8330"/>
            </a:avLst>
          </a:prstGeom>
          <a:solidFill>
            <a:srgbClr val="B0EA48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endParaRPr lang="ru-RU" sz="1200" dirty="0" smtClean="0">
              <a:solidFill>
                <a:srgbClr val="12025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91679" y="101731"/>
            <a:ext cx="2928121" cy="6145320"/>
          </a:xfrm>
          <a:prstGeom prst="roundRect">
            <a:avLst>
              <a:gd name="adj" fmla="val 8330"/>
            </a:avLst>
          </a:prstGeom>
          <a:solidFill>
            <a:srgbClr val="B0EA48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algn="ctr" defTabSz="1487135">
              <a:defRPr/>
            </a:pPr>
            <a:endParaRPr lang="ru-RU" sz="2904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3408219"/>
            <a:ext cx="3075710" cy="334830"/>
          </a:xfrm>
          <a:prstGeom prst="rect">
            <a:avLst/>
          </a:prstGeom>
          <a:noFill/>
        </p:spPr>
        <p:txBody>
          <a:bodyPr wrap="square" lIns="148710" tIns="74356" rIns="148710" bIns="74356" rtlCol="0">
            <a:spAutoFit/>
          </a:bodyPr>
          <a:lstStyle/>
          <a:p>
            <a:pPr algn="ctr"/>
            <a:endParaRPr lang="ru-RU" sz="12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F035E3C4-1F0F-431B-A1AC-95E16F6FB7DD}"/>
              </a:ext>
            </a:extLst>
          </p:cNvPr>
          <p:cNvSpPr/>
          <p:nvPr/>
        </p:nvSpPr>
        <p:spPr>
          <a:xfrm>
            <a:off x="3321742" y="6211669"/>
            <a:ext cx="2730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ru-RU" sz="800" b="1" i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Материал подготовила </a:t>
            </a:r>
          </a:p>
          <a:p>
            <a:pPr algn="r" defTabSz="457200"/>
            <a:r>
              <a:rPr lang="ru-RU" sz="800" b="1" i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Учитель-логопед</a:t>
            </a:r>
          </a:p>
          <a:p>
            <a:pPr algn="r" defTabSz="457200"/>
            <a:r>
              <a:rPr lang="ru-RU" sz="800" b="1" i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. МАДОУ «ЦРР «ДДС № 15»</a:t>
            </a:r>
          </a:p>
          <a:p>
            <a:pPr algn="r" defTabSz="457200"/>
            <a:r>
              <a:rPr lang="ru-RU" sz="800" b="1" i="1" dirty="0" smtClean="0">
                <a:solidFill>
                  <a:srgbClr val="003300"/>
                </a:solidFill>
                <a:latin typeface="Century Gothic" panose="020B0502020202020204" pitchFamily="34" charset="0"/>
              </a:rPr>
              <a:t>Татьяна Николаевна Махалина.</a:t>
            </a:r>
            <a:endParaRPr lang="ru-RU" sz="800" b="1" i="1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8728" y="0"/>
            <a:ext cx="3208740" cy="365608"/>
          </a:xfrm>
          <a:prstGeom prst="rect">
            <a:avLst/>
          </a:prstGeom>
          <a:noFill/>
        </p:spPr>
        <p:txBody>
          <a:bodyPr wrap="square" lIns="148710" tIns="74356" rIns="148710" bIns="74356" rtlCol="0">
            <a:spAutoFit/>
          </a:bodyPr>
          <a:lstStyle/>
          <a:p>
            <a:pPr algn="ctr"/>
            <a:endParaRPr lang="ru-RU" sz="14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1061" y="108792"/>
            <a:ext cx="2756647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487135">
              <a:defRPr/>
            </a:pPr>
            <a:r>
              <a:rPr lang="ru-RU" sz="1400" b="1" kern="0" dirty="0" smtClean="0">
                <a:solidFill>
                  <a:srgbClr val="120256"/>
                </a:solidFill>
              </a:rPr>
              <a:t>Игра</a:t>
            </a:r>
          </a:p>
          <a:p>
            <a:pPr algn="ctr" defTabSz="1487135">
              <a:defRPr/>
            </a:pPr>
            <a:r>
              <a:rPr lang="ru-RU" sz="1400" b="1" kern="0" dirty="0" smtClean="0">
                <a:solidFill>
                  <a:srgbClr val="120256"/>
                </a:solidFill>
              </a:rPr>
              <a:t> </a:t>
            </a:r>
            <a:r>
              <a:rPr lang="ru-RU" sz="1400" b="1" kern="0" dirty="0" smtClean="0">
                <a:solidFill>
                  <a:srgbClr val="120256"/>
                </a:solidFill>
              </a:rPr>
              <a:t>«Необычный футбол</a:t>
            </a:r>
            <a:r>
              <a:rPr lang="ru-RU" sz="1400" b="1" kern="0" dirty="0" smtClean="0">
                <a:solidFill>
                  <a:srgbClr val="120256"/>
                </a:solidFill>
              </a:rPr>
              <a:t>»</a:t>
            </a:r>
            <a:r>
              <a:rPr lang="ru-RU" sz="1600" b="1" dirty="0" smtClean="0">
                <a:solidFill>
                  <a:srgbClr val="120256"/>
                </a:solidFill>
              </a:rPr>
              <a:t> </a:t>
            </a:r>
            <a:r>
              <a:rPr lang="ru-RU" sz="1600" b="1" dirty="0" smtClean="0">
                <a:solidFill>
                  <a:srgbClr val="120256"/>
                </a:solidFill>
              </a:rPr>
              <a:t>   </a:t>
            </a:r>
            <a:r>
              <a:rPr lang="ru-RU" b="1" dirty="0" smtClean="0">
                <a:solidFill>
                  <a:srgbClr val="120256"/>
                </a:solidFill>
              </a:rPr>
              <a:t>     </a:t>
            </a:r>
            <a:r>
              <a:rPr lang="ru-RU" sz="1300" dirty="0" smtClean="0">
                <a:solidFill>
                  <a:srgbClr val="120256"/>
                </a:solidFill>
              </a:rPr>
              <a:t>Предложите </a:t>
            </a:r>
            <a:r>
              <a:rPr lang="ru-RU" sz="1300" dirty="0" smtClean="0">
                <a:solidFill>
                  <a:srgbClr val="120256"/>
                </a:solidFill>
              </a:rPr>
              <a:t>ребенку построить ворота  из кубиков или любого конструктора и поиграть в «необычный футбол» (высунуть язычок и подуть на него так, чтобы загнать в ворота свою снежинку, перышко или комочек ваты)</a:t>
            </a:r>
          </a:p>
          <a:p>
            <a:pPr lvl="0" defTabSz="1487135">
              <a:defRPr/>
            </a:pPr>
            <a:endParaRPr lang="ru-RU" sz="1400" b="1" kern="0" dirty="0" smtClean="0">
              <a:solidFill>
                <a:srgbClr val="120256"/>
              </a:solidFill>
            </a:endParaRPr>
          </a:p>
          <a:p>
            <a:pPr lvl="0" defTabSz="1487135">
              <a:defRPr/>
            </a:pPr>
            <a:endParaRPr lang="ru-RU" sz="1600" b="1" kern="0" dirty="0" smtClean="0">
              <a:solidFill>
                <a:srgbClr val="120256"/>
              </a:solidFill>
            </a:endParaRPr>
          </a:p>
          <a:p>
            <a:pPr lvl="0" defTabSz="1487135">
              <a:defRPr/>
            </a:pPr>
            <a:endParaRPr lang="ru-RU" sz="1200" kern="0" dirty="0" smtClean="0">
              <a:solidFill>
                <a:srgbClr val="120256"/>
              </a:solidFill>
            </a:endParaRPr>
          </a:p>
          <a:p>
            <a:pPr lvl="0" defTabSz="1487135">
              <a:defRPr/>
            </a:pPr>
            <a:endParaRPr lang="ru-RU" sz="2800" b="1" kern="0" dirty="0" smtClean="0">
              <a:solidFill>
                <a:srgbClr val="12025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675" y="3162158"/>
            <a:ext cx="277312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b="1" dirty="0" smtClean="0">
                <a:solidFill>
                  <a:srgbClr val="120256"/>
                </a:solidFill>
              </a:rPr>
              <a:t>.</a:t>
            </a:r>
          </a:p>
          <a:p>
            <a:pPr fontAlgn="base"/>
            <a:r>
              <a:rPr lang="ru-RU" sz="1200" dirty="0" smtClean="0">
                <a:solidFill>
                  <a:srgbClr val="120256"/>
                </a:solidFill>
              </a:rPr>
              <a:t> </a:t>
            </a:r>
            <a:r>
              <a:rPr lang="ru-RU" sz="1300" dirty="0" smtClean="0">
                <a:solidFill>
                  <a:srgbClr val="120256"/>
                </a:solidFill>
              </a:rPr>
              <a:t>Налейте в тарелочку или тазик воды и опустите туда плавающую игрушку (рыбу, кораблик, уточку). Понаблюдайте с ребёнком за игрушкой: «Смотри, как уточка плавает! Какой красивый у нее хвостик!» Подуйте на уточку – она поплывет быстрее! А теперь наберите воздух, но не выдыхайте сразу. Поддувайте прерывисто, как будто спускаетесь по лестнице, что-то вроде: «</a:t>
            </a:r>
            <a:r>
              <a:rPr lang="ru-RU" sz="1300" dirty="0" err="1" smtClean="0">
                <a:solidFill>
                  <a:srgbClr val="120256"/>
                </a:solidFill>
              </a:rPr>
              <a:t>Ф-ф-ф-ф</a:t>
            </a:r>
            <a:r>
              <a:rPr lang="ru-RU" sz="1300" dirty="0" smtClean="0">
                <a:solidFill>
                  <a:srgbClr val="120256"/>
                </a:solidFill>
              </a:rPr>
              <a:t>!». </a:t>
            </a:r>
          </a:p>
          <a:p>
            <a:pPr fontAlgn="base"/>
            <a:r>
              <a:rPr lang="ru-RU" sz="1300" dirty="0" smtClean="0">
                <a:solidFill>
                  <a:srgbClr val="120256"/>
                </a:solidFill>
              </a:rPr>
              <a:t>С этой целью можно использовать и маленькие легкие машинки.  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036966" y="204952"/>
            <a:ext cx="30114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20256"/>
                </a:solidFill>
              </a:rPr>
              <a:t/>
            </a:r>
            <a:br>
              <a:rPr lang="ru-RU" dirty="0" smtClean="0">
                <a:solidFill>
                  <a:srgbClr val="120256"/>
                </a:solidFill>
              </a:rPr>
            </a:br>
            <a:r>
              <a:rPr lang="ru-RU" sz="1300" dirty="0" smtClean="0">
                <a:solidFill>
                  <a:srgbClr val="120256"/>
                </a:solidFill>
              </a:rPr>
              <a:t/>
            </a:r>
            <a:br>
              <a:rPr lang="ru-RU" sz="1300" dirty="0" smtClean="0">
                <a:solidFill>
                  <a:srgbClr val="120256"/>
                </a:solidFill>
              </a:rPr>
            </a:br>
            <a:r>
              <a:rPr lang="ru-RU" sz="1200" dirty="0" smtClean="0">
                <a:solidFill>
                  <a:srgbClr val="120256"/>
                </a:solidFill>
              </a:rPr>
              <a:t>Эти упражнения более сложные, поэтому применять их лучше в последнюю очередь. Воздушная струя должна быть достаточно сильной, чтобы разомкнуть преграду.</a:t>
            </a:r>
            <a:br>
              <a:rPr lang="ru-RU" sz="1200" dirty="0" smtClean="0">
                <a:solidFill>
                  <a:srgbClr val="120256"/>
                </a:solidFill>
              </a:rPr>
            </a:br>
            <a:r>
              <a:rPr lang="ru-RU" sz="1200" dirty="0" smtClean="0">
                <a:solidFill>
                  <a:srgbClr val="120256"/>
                </a:solidFill>
              </a:rPr>
              <a:t>Вы можете поиграть с ребенком в лошадку. Учим лошадку издавать «лошадиные» звуки – смыкаем губы, вдыхаем носом и выдыхаем (без голоса) через губы так, чтобы они завибрировали. При этом получится очень смешной звук, что-то вроде «</a:t>
            </a:r>
            <a:r>
              <a:rPr lang="ru-RU" sz="1200" dirty="0" err="1" smtClean="0">
                <a:solidFill>
                  <a:srgbClr val="120256"/>
                </a:solidFill>
              </a:rPr>
              <a:t>Прррррррр</a:t>
            </a:r>
            <a:r>
              <a:rPr lang="ru-RU" sz="1200" dirty="0" smtClean="0">
                <a:solidFill>
                  <a:srgbClr val="120256"/>
                </a:solidFill>
              </a:rPr>
              <a:t>!» Ура! </a:t>
            </a:r>
          </a:p>
          <a:p>
            <a:r>
              <a:rPr lang="ru-RU" sz="1200" dirty="0" smtClean="0">
                <a:solidFill>
                  <a:srgbClr val="120256"/>
                </a:solidFill>
              </a:rPr>
              <a:t>Лошадка «ожила».</a:t>
            </a:r>
            <a:br>
              <a:rPr lang="ru-RU" sz="1200" dirty="0" smtClean="0">
                <a:solidFill>
                  <a:srgbClr val="120256"/>
                </a:solidFill>
              </a:rPr>
            </a:br>
            <a:r>
              <a:rPr lang="ru-RU" sz="1200" dirty="0" smtClean="0">
                <a:solidFill>
                  <a:srgbClr val="120256"/>
                </a:solidFill>
              </a:rPr>
              <a:t>С той же целью подойдет и любая игра, в которой нужно изобразить какой-либо транспорт: вертолет, самолет, трактор, машина.</a:t>
            </a:r>
            <a:br>
              <a:rPr lang="ru-RU" sz="1200" dirty="0" smtClean="0">
                <a:solidFill>
                  <a:srgbClr val="120256"/>
                </a:solidFill>
              </a:rPr>
            </a:br>
            <a:r>
              <a:rPr lang="ru-RU" sz="1200" dirty="0" smtClean="0">
                <a:solidFill>
                  <a:srgbClr val="120256"/>
                </a:solidFill>
              </a:rPr>
              <a:t>Так же силу выдоха помогают тренировать следующие упражнения:</a:t>
            </a:r>
            <a:br>
              <a:rPr lang="ru-RU" sz="1200" dirty="0" smtClean="0">
                <a:solidFill>
                  <a:srgbClr val="120256"/>
                </a:solidFill>
              </a:rPr>
            </a:br>
            <a:r>
              <a:rPr lang="ru-RU" sz="1200" dirty="0" smtClean="0">
                <a:solidFill>
                  <a:srgbClr val="120256"/>
                </a:solidFill>
              </a:rPr>
              <a:t>- немного прикусите верхними зубами нижнюю губу, вдохните и выдохните через эту преграду без голоса. Получится звук «</a:t>
            </a:r>
            <a:r>
              <a:rPr lang="ru-RU" sz="1200" dirty="0" err="1" smtClean="0">
                <a:solidFill>
                  <a:srgbClr val="120256"/>
                </a:solidFill>
              </a:rPr>
              <a:t>Фффффф</a:t>
            </a:r>
            <a:r>
              <a:rPr lang="ru-RU" sz="1200" dirty="0" smtClean="0">
                <a:solidFill>
                  <a:srgbClr val="120256"/>
                </a:solidFill>
              </a:rPr>
              <a:t>!». Теперь сделайте то же самое, но уже с голосом. Получилось «</a:t>
            </a:r>
            <a:r>
              <a:rPr lang="ru-RU" sz="1200" dirty="0" err="1" smtClean="0">
                <a:solidFill>
                  <a:srgbClr val="120256"/>
                </a:solidFill>
              </a:rPr>
              <a:t>Вввввввв</a:t>
            </a:r>
            <a:r>
              <a:rPr lang="ru-RU" sz="1200" dirty="0" smtClean="0">
                <a:solidFill>
                  <a:srgbClr val="120256"/>
                </a:solidFill>
              </a:rPr>
              <a:t>»!</a:t>
            </a:r>
            <a:br>
              <a:rPr lang="ru-RU" sz="1200" dirty="0" smtClean="0">
                <a:solidFill>
                  <a:srgbClr val="120256"/>
                </a:solidFill>
              </a:rPr>
            </a:br>
            <a:r>
              <a:rPr lang="ru-RU" sz="1200" dirty="0" smtClean="0">
                <a:solidFill>
                  <a:srgbClr val="120256"/>
                </a:solidFill>
              </a:rPr>
              <a:t>- поднимите язычок в верхнее положение – к верхним альвеолам (бугорки за верхними зубами). Попробуйте произнести звук «Т» и одновременно сильно выдохнуть. Выйдет звук, похожий на моторчик «</a:t>
            </a:r>
            <a:r>
              <a:rPr lang="ru-RU" sz="1200" dirty="0" err="1" smtClean="0">
                <a:solidFill>
                  <a:srgbClr val="120256"/>
                </a:solidFill>
              </a:rPr>
              <a:t>Трррррррр</a:t>
            </a:r>
            <a:r>
              <a:rPr lang="ru-RU" sz="1200" dirty="0" smtClean="0">
                <a:solidFill>
                  <a:srgbClr val="120256"/>
                </a:solidFill>
              </a:rPr>
              <a:t>».</a:t>
            </a:r>
            <a:r>
              <a:rPr lang="ru-RU" sz="1300" dirty="0" smtClean="0">
                <a:solidFill>
                  <a:srgbClr val="120256"/>
                </a:solidFill>
              </a:rPr>
              <a:t/>
            </a:r>
            <a:br>
              <a:rPr lang="ru-RU" sz="1300" dirty="0" smtClean="0">
                <a:solidFill>
                  <a:srgbClr val="120256"/>
                </a:solidFill>
              </a:rPr>
            </a:br>
            <a:endParaRPr lang="ru-RU" sz="1300" dirty="0">
              <a:solidFill>
                <a:srgbClr val="120256"/>
              </a:solidFill>
            </a:endParaRPr>
          </a:p>
        </p:txBody>
      </p:sp>
      <p:sp>
        <p:nvSpPr>
          <p:cNvPr id="25" name="Выноска-облако 24"/>
          <p:cNvSpPr/>
          <p:nvPr/>
        </p:nvSpPr>
        <p:spPr>
          <a:xfrm>
            <a:off x="309281" y="2097741"/>
            <a:ext cx="2460813" cy="1143001"/>
          </a:xfrm>
          <a:prstGeom prst="cloudCallout">
            <a:avLst>
              <a:gd name="adj1" fmla="val -44944"/>
              <a:gd name="adj2" fmla="val 676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1400" b="1" dirty="0" smtClean="0">
                <a:solidFill>
                  <a:srgbClr val="120256"/>
                </a:solidFill>
              </a:rPr>
              <a:t>Тренируем длинный вдох и поэтапный выдох.</a:t>
            </a:r>
            <a:endParaRPr lang="ru-RU" sz="1400" b="1" dirty="0" smtClean="0">
              <a:solidFill>
                <a:srgbClr val="120256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00400" y="198258"/>
            <a:ext cx="26486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120256"/>
                </a:solidFill>
              </a:rPr>
              <a:t>Тренируем силу выдоха.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82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3048001" y="4085863"/>
            <a:ext cx="3058776" cy="2627452"/>
          </a:xfrm>
          <a:prstGeom prst="roundRect">
            <a:avLst>
              <a:gd name="adj" fmla="val 8330"/>
            </a:avLst>
          </a:prstGeom>
          <a:solidFill>
            <a:srgbClr val="B0EA48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algn="ctr" defTabSz="1487135">
              <a:defRPr/>
            </a:pPr>
            <a:endParaRPr lang="ru-RU" sz="2904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022328" y="105402"/>
            <a:ext cx="2964873" cy="3853140"/>
          </a:xfrm>
          <a:prstGeom prst="roundRect">
            <a:avLst>
              <a:gd name="adj" fmla="val 11291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146" tIns="78073" rIns="156146" bIns="78073"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2044" y="3017520"/>
            <a:ext cx="2880162" cy="3661072"/>
          </a:xfrm>
          <a:prstGeom prst="roundRect">
            <a:avLst>
              <a:gd name="adj" fmla="val 11291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146" tIns="78073" rIns="156146" bIns="78073"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0" y="156754"/>
            <a:ext cx="2961227" cy="2740460"/>
          </a:xfrm>
          <a:prstGeom prst="roundRect">
            <a:avLst>
              <a:gd name="adj" fmla="val 8330"/>
            </a:avLst>
          </a:prstGeom>
          <a:solidFill>
            <a:srgbClr val="B0EA48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algn="ctr" defTabSz="1487135">
              <a:defRPr/>
            </a:pPr>
            <a:endParaRPr lang="ru-RU" sz="2904" kern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497259"/>
              </p:ext>
            </p:extLst>
          </p:nvPr>
        </p:nvGraphicFramePr>
        <p:xfrm>
          <a:off x="0" y="0"/>
          <a:ext cx="9144000" cy="69252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2877">
                  <a:extLst>
                    <a:ext uri="{9D8B030D-6E8A-4147-A177-3AD203B41FA5}">
                      <a16:colId xmlns="" xmlns:a16="http://schemas.microsoft.com/office/drawing/2014/main" val="195517705"/>
                    </a:ext>
                  </a:extLst>
                </a:gridCol>
                <a:gridCol w="3042877">
                  <a:extLst>
                    <a:ext uri="{9D8B030D-6E8A-4147-A177-3AD203B41FA5}">
                      <a16:colId xmlns="" xmlns:a16="http://schemas.microsoft.com/office/drawing/2014/main" val="1401583932"/>
                    </a:ext>
                  </a:extLst>
                </a:gridCol>
                <a:gridCol w="3058246">
                  <a:extLst>
                    <a:ext uri="{9D8B030D-6E8A-4147-A177-3AD203B41FA5}">
                      <a16:colId xmlns="" xmlns:a16="http://schemas.microsoft.com/office/drawing/2014/main" val="1067200955"/>
                    </a:ext>
                  </a:extLst>
                </a:gridCol>
              </a:tblGrid>
              <a:tr h="69252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Дышите </a:t>
                      </a:r>
                      <a:r>
                        <a:rPr lang="ru-RU" sz="14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– не дышите! Оказывается, эта фраза, которая чаще всего ассоциируется с докторами, может помочь малышам в развитии речи. Что такое речевое дыхание? Как оно связано с развитием речи? Что такое дыхательная гимнастика? Какие существуют игры для развития речи детей и речевого дыхания?</a:t>
                      </a:r>
                      <a:endParaRPr lang="ru-RU" sz="1400" b="1" i="1" u="sng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12025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ru-RU" sz="1400" b="1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endParaRPr lang="ru-RU" sz="1400" b="1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ase"/>
                      <a:endParaRPr lang="ru-RU" sz="500" b="1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ase"/>
                      <a:r>
                        <a:rPr lang="ru-RU" sz="14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что, когда мы говорим, ВЫДОХ – в 5-8 раз длиннее ВДОХА!</a:t>
                      </a:r>
                    </a:p>
                    <a:p>
                      <a:pPr algn="l" fontAlgn="base"/>
                      <a:r>
                        <a:rPr lang="ru-RU" sz="14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- что при обычном дыхании мы делаем вдох-выдох около 16-20 раз в минуту, а во время говорения – только 8-10 раз!</a:t>
                      </a:r>
                      <a:br>
                        <a:rPr lang="ru-RU" sz="14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- что во время физиологического дыхания человек вдыхает 500 см3 воздуха, при речевом – 1000-1500 см3.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-что для речевого выдоха необходимо активное участие мышц, благодаря которому достигается нужная сила выдоха. Оказывается, просто дышать, чтобы хорошо говорить недостаточно.</a:t>
                      </a:r>
                    </a:p>
                    <a:p>
                      <a:pPr algn="l" fontAlgn="base"/>
                      <a:endParaRPr lang="ru-RU" sz="1400" b="1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1575" algn="l"/>
                        </a:tabLst>
                        <a:defRPr/>
                      </a:pPr>
                      <a:endParaRPr lang="ru-RU" sz="1000" b="1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1575" algn="l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Речевое </a:t>
                      </a:r>
                      <a:r>
                        <a:rPr lang="ru-RU" sz="16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дыхание</a:t>
                      </a:r>
                      <a:r>
                        <a:rPr lang="ru-RU" sz="16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– процесс более трудоёмкий, требующий специальной подготовки. И тут на помощь приходит дыхательная гимнастика. Несложный комплекс дыхательных упражнений поможет развитию речевого дыхания </a:t>
                      </a:r>
                      <a:r>
                        <a:rPr lang="ru-RU" sz="13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Вашего</a:t>
                      </a:r>
                      <a:r>
                        <a:rPr lang="ru-RU" sz="1300" kern="1200" baseline="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 ребёнка.</a:t>
                      </a:r>
                      <a:endParaRPr lang="ru-RU" sz="1300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1171575" algn="l"/>
                        </a:tabLst>
                      </a:pPr>
                      <a:r>
                        <a:rPr lang="ru-RU" sz="15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500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1171575" algn="l"/>
                        </a:tabLst>
                      </a:pPr>
                      <a:r>
                        <a:rPr lang="ru-RU" sz="15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Тренируем </a:t>
                      </a:r>
                      <a:r>
                        <a:rPr lang="ru-RU" sz="15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длинный вдох и плавный длинный выдох</a:t>
                      </a:r>
                      <a:r>
                        <a:rPr lang="ru-RU" sz="1500" b="1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700" b="1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1171575" algn="l"/>
                        </a:tabLst>
                      </a:pPr>
                      <a:endParaRPr lang="ru-RU" sz="600" kern="1200" dirty="0" smtClean="0">
                        <a:solidFill>
                          <a:srgbClr val="12025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tabLst>
                          <a:tab pos="1171575" algn="l"/>
                        </a:tabLst>
                      </a:pPr>
                      <a:r>
                        <a:rPr lang="ru-RU" sz="13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Выдыхать </a:t>
                      </a:r>
                      <a:r>
                        <a:rPr lang="ru-RU" sz="1300" kern="1200" dirty="0" smtClean="0">
                          <a:solidFill>
                            <a:srgbClr val="120256"/>
                          </a:solidFill>
                          <a:latin typeface="+mn-lt"/>
                          <a:ea typeface="+mn-ea"/>
                          <a:cs typeface="+mn-cs"/>
                        </a:rPr>
                        <a:t>длительно важно уметь и для произнесения гласных звуков и для согласных, а также для того, чтобы во время говорения не требовались вынужденные паузы для дополнительного добора воздуха.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519996"/>
                  </a:ext>
                </a:extLst>
              </a:tr>
            </a:tbl>
          </a:graphicData>
        </a:graphic>
      </p:graphicFrame>
      <p:sp>
        <p:nvSpPr>
          <p:cNvPr id="30" name="Скругленный прямоугольник 29"/>
          <p:cNvSpPr/>
          <p:nvPr/>
        </p:nvSpPr>
        <p:spPr>
          <a:xfrm>
            <a:off x="6194324" y="221226"/>
            <a:ext cx="2851954" cy="3369139"/>
          </a:xfrm>
          <a:prstGeom prst="roundRect">
            <a:avLst>
              <a:gd name="adj" fmla="val 8330"/>
            </a:avLst>
          </a:prstGeom>
          <a:solidFill>
            <a:srgbClr val="B0EA48">
              <a:alpha val="67843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algn="ctr" defTabSz="1487135">
              <a:defRPr/>
            </a:pPr>
            <a:endParaRPr lang="ru-RU" sz="2904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225989" y="3724835"/>
            <a:ext cx="2799348" cy="2926688"/>
          </a:xfrm>
          <a:prstGeom prst="roundRect">
            <a:avLst>
              <a:gd name="adj" fmla="val 8330"/>
            </a:avLst>
          </a:prstGeom>
          <a:solidFill>
            <a:srgbClr val="F6EF66">
              <a:alpha val="67451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148710" tIns="74356" rIns="148710" bIns="74356" rtlCol="0" anchor="ctr"/>
          <a:lstStyle/>
          <a:p>
            <a:pPr defTabSz="1487135">
              <a:defRPr/>
            </a:pPr>
            <a:endParaRPr lang="ru-RU" sz="16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82388" y="2250355"/>
            <a:ext cx="2286000" cy="68110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</a:rPr>
              <a:t>Знаете ли Вы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6238565" y="212548"/>
            <a:ext cx="2744070" cy="330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120256"/>
                </a:solidFill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гра «Надувайся шарик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12025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Положите ручки ребенка на свой живот, покажите, как он надувается, когда Вы дышите. Предложите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 ему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: «Давай шарик надуем 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активно, шумно вдыхаете носом, малыш попробует сделать то же самое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Пшшшшшшшшш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(плавно, довольно медленно)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Сдулся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20256"/>
                </a:solidFill>
                <a:effectLst/>
                <a:ea typeface="Times New Roman" pitchFamily="18" charset="0"/>
                <a:cs typeface="Times New Roman" pitchFamily="18" charset="0"/>
              </a:rPr>
              <a:t> шарик. Давай ещё раз надуем!» Затем дайте возможность и ребенку поиграть с «шариком»-животиком.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120256"/>
              </a:solidFill>
              <a:effectLst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28488" y="4127078"/>
            <a:ext cx="288234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487135">
              <a:defRPr/>
            </a:pPr>
            <a:r>
              <a:rPr lang="ru-RU" sz="1600" b="1" dirty="0" smtClean="0">
                <a:solidFill>
                  <a:srgbClr val="120256"/>
                </a:solidFill>
              </a:rPr>
              <a:t>Упражнения дыхательной гимнастики</a:t>
            </a:r>
            <a:r>
              <a:rPr lang="ru-RU" sz="1400" dirty="0" smtClean="0">
                <a:solidFill>
                  <a:srgbClr val="120256"/>
                </a:solidFill>
              </a:rPr>
              <a:t>, хорошо включаются в повседневные дела ребенка. </a:t>
            </a:r>
            <a:r>
              <a:rPr lang="ru-RU" sz="1400" b="1" dirty="0" smtClean="0">
                <a:solidFill>
                  <a:srgbClr val="120256"/>
                </a:solidFill>
              </a:rPr>
              <a:t>Можно что-нибудь остудить: чай, суп, кисель</a:t>
            </a:r>
            <a:r>
              <a:rPr lang="ru-RU" sz="1400" dirty="0" smtClean="0">
                <a:solidFill>
                  <a:srgbClr val="120256"/>
                </a:solidFill>
              </a:rPr>
              <a:t>. Причем не только когда малыш сам принимает пищу, но и в игре, для зайки, мишки. </a:t>
            </a:r>
            <a:r>
              <a:rPr lang="ru-RU" sz="1400" b="1" dirty="0" smtClean="0">
                <a:solidFill>
                  <a:srgbClr val="120256"/>
                </a:solidFill>
              </a:rPr>
              <a:t>Можно что-нибудь посушить: ручки после мытья, рисунок, волосы кукле. </a:t>
            </a:r>
            <a:r>
              <a:rPr lang="ru-RU" sz="1400" dirty="0" smtClean="0">
                <a:solidFill>
                  <a:srgbClr val="120256"/>
                </a:solidFill>
              </a:rPr>
              <a:t>Ваша фантазия только приветствуется.</a:t>
            </a:r>
            <a:endParaRPr lang="ru-RU" sz="1400" kern="0" dirty="0">
              <a:solidFill>
                <a:srgbClr val="12025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3671047"/>
            <a:ext cx="2971800" cy="1073494"/>
          </a:xfrm>
          <a:prstGeom prst="rect">
            <a:avLst/>
          </a:prstGeom>
          <a:noFill/>
        </p:spPr>
        <p:txBody>
          <a:bodyPr wrap="square" lIns="148710" tIns="74356" rIns="148710" bIns="74356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20256"/>
                </a:solidFill>
              </a:rPr>
              <a:t>Тренируем умение выдыхать </a:t>
            </a:r>
          </a:p>
          <a:p>
            <a:pPr algn="ctr"/>
            <a:r>
              <a:rPr lang="ru-RU" sz="1600" b="1" dirty="0" smtClean="0">
                <a:solidFill>
                  <a:srgbClr val="120256"/>
                </a:solidFill>
              </a:rPr>
              <a:t>направленно.</a:t>
            </a:r>
            <a:r>
              <a:rPr lang="ru-RU" sz="1600" dirty="0" smtClean="0">
                <a:solidFill>
                  <a:srgbClr val="120256"/>
                </a:solidFill>
              </a:rPr>
              <a:t/>
            </a:r>
            <a:br>
              <a:rPr lang="ru-RU" sz="1600" dirty="0" smtClean="0">
                <a:solidFill>
                  <a:srgbClr val="120256"/>
                </a:solidFill>
              </a:rPr>
            </a:br>
            <a:endParaRPr lang="ru-RU" sz="1600" kern="0" dirty="0" smtClean="0">
              <a:solidFill>
                <a:srgbClr val="120256"/>
              </a:solidFill>
            </a:endParaRPr>
          </a:p>
          <a:p>
            <a:pPr algn="ctr"/>
            <a:endParaRPr lang="ru-RU" sz="12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7207" y="4054107"/>
            <a:ext cx="27279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solidFill>
                <a:srgbClr val="120256"/>
              </a:solidFill>
            </a:endParaRPr>
          </a:p>
          <a:p>
            <a:r>
              <a:rPr lang="ru-RU" sz="1600" b="1" dirty="0" smtClean="0">
                <a:solidFill>
                  <a:srgbClr val="120256"/>
                </a:solidFill>
              </a:rPr>
              <a:t>Игра «Весёлый </a:t>
            </a:r>
            <a:r>
              <a:rPr lang="ru-RU" sz="1600" b="1" dirty="0" err="1" smtClean="0">
                <a:solidFill>
                  <a:srgbClr val="120256"/>
                </a:solidFill>
              </a:rPr>
              <a:t>пухолёт</a:t>
            </a:r>
            <a:r>
              <a:rPr lang="ru-RU" sz="1600" b="1" dirty="0" smtClean="0">
                <a:solidFill>
                  <a:srgbClr val="120256"/>
                </a:solidFill>
              </a:rPr>
              <a:t>»</a:t>
            </a:r>
          </a:p>
          <a:p>
            <a:endParaRPr lang="ru-RU" sz="800" b="1" dirty="0" smtClean="0">
              <a:solidFill>
                <a:srgbClr val="120256"/>
              </a:solidFill>
            </a:endParaRPr>
          </a:p>
          <a:p>
            <a:r>
              <a:rPr lang="ru-RU" sz="1400" dirty="0" smtClean="0">
                <a:solidFill>
                  <a:srgbClr val="120256"/>
                </a:solidFill>
              </a:rPr>
              <a:t>Положите ватку прямо себе на нос! Ребёнку уже </a:t>
            </a:r>
            <a:r>
              <a:rPr lang="ru-RU" sz="1400" dirty="0" smtClean="0">
                <a:solidFill>
                  <a:srgbClr val="120256"/>
                </a:solidFill>
              </a:rPr>
              <a:t>смешно. А если Вы ещё и подуете на неё с язычка!? Теперь дайте </a:t>
            </a:r>
            <a:r>
              <a:rPr lang="ru-RU" sz="1400" dirty="0" smtClean="0">
                <a:solidFill>
                  <a:srgbClr val="120256"/>
                </a:solidFill>
              </a:rPr>
              <a:t>ему </a:t>
            </a:r>
            <a:r>
              <a:rPr lang="ru-RU" sz="1400" dirty="0" smtClean="0">
                <a:solidFill>
                  <a:srgbClr val="120256"/>
                </a:solidFill>
              </a:rPr>
              <a:t>возможность сдуть ватку с носика самому! Это упражнение не только полезное, но и очень веселое!</a:t>
            </a:r>
            <a:br>
              <a:rPr lang="ru-RU" sz="1400" dirty="0" smtClean="0">
                <a:solidFill>
                  <a:srgbClr val="120256"/>
                </a:solidFill>
              </a:rPr>
            </a:br>
            <a:endParaRPr lang="ru-RU" sz="1400" dirty="0">
              <a:solidFill>
                <a:srgbClr val="12025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0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494</Words>
  <Application>Microsoft Office PowerPoint</Application>
  <PresentationFormat>Экран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dima</cp:lastModifiedBy>
  <cp:revision>67</cp:revision>
  <dcterms:created xsi:type="dcterms:W3CDTF">2018-12-06T15:24:43Z</dcterms:created>
  <dcterms:modified xsi:type="dcterms:W3CDTF">2020-02-19T11:19:36Z</dcterms:modified>
</cp:coreProperties>
</file>