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BF0F9"/>
    <a:srgbClr val="ECF3FA"/>
    <a:srgbClr val="DCF6AC"/>
    <a:srgbClr val="FFFFC9"/>
    <a:srgbClr val="003300"/>
    <a:srgbClr val="120256"/>
    <a:srgbClr val="B7F06A"/>
    <a:srgbClr val="F5E47B"/>
    <a:srgbClr val="F6EF66"/>
    <a:srgbClr val="F9F3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 snapToGrid="0" showGuides="1">
      <p:cViewPr>
        <p:scale>
          <a:sx n="106" d="100"/>
          <a:sy n="106" d="100"/>
        </p:scale>
        <p:origin x="-84" y="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04EC-3CC9-4DBF-8F91-D08F4C119813}" type="datetimeFigureOut">
              <a:rPr lang="ru-RU" smtClean="0"/>
              <a:pPr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32B9-30C6-4A2E-947F-98A11BBB46A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648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04EC-3CC9-4DBF-8F91-D08F4C119813}" type="datetimeFigureOut">
              <a:rPr lang="ru-RU" smtClean="0"/>
              <a:pPr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32B9-30C6-4A2E-947F-98A11BBB46A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563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04EC-3CC9-4DBF-8F91-D08F4C119813}" type="datetimeFigureOut">
              <a:rPr lang="ru-RU" smtClean="0"/>
              <a:pPr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32B9-30C6-4A2E-947F-98A11BBB46A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1181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04EC-3CC9-4DBF-8F91-D08F4C119813}" type="datetimeFigureOut">
              <a:rPr lang="ru-RU" smtClean="0"/>
              <a:pPr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32B9-30C6-4A2E-947F-98A11BBB46A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864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04EC-3CC9-4DBF-8F91-D08F4C119813}" type="datetimeFigureOut">
              <a:rPr lang="ru-RU" smtClean="0"/>
              <a:pPr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32B9-30C6-4A2E-947F-98A11BBB46A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0748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04EC-3CC9-4DBF-8F91-D08F4C119813}" type="datetimeFigureOut">
              <a:rPr lang="ru-RU" smtClean="0"/>
              <a:pPr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32B9-30C6-4A2E-947F-98A11BBB46A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2871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04EC-3CC9-4DBF-8F91-D08F4C119813}" type="datetimeFigureOut">
              <a:rPr lang="ru-RU" smtClean="0"/>
              <a:pPr/>
              <a:t>13.03.2023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32B9-30C6-4A2E-947F-98A11BBB46A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2090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04EC-3CC9-4DBF-8F91-D08F4C119813}" type="datetimeFigureOut">
              <a:rPr lang="ru-RU" smtClean="0"/>
              <a:pPr/>
              <a:t>13.03.2023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32B9-30C6-4A2E-947F-98A11BBB46A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352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04EC-3CC9-4DBF-8F91-D08F4C119813}" type="datetimeFigureOut">
              <a:rPr lang="ru-RU" smtClean="0"/>
              <a:pPr/>
              <a:t>13.03.2023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32B9-30C6-4A2E-947F-98A11BBB46A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2827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04EC-3CC9-4DBF-8F91-D08F4C119813}" type="datetimeFigureOut">
              <a:rPr lang="ru-RU" smtClean="0"/>
              <a:pPr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32B9-30C6-4A2E-947F-98A11BBB46A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4780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04EC-3CC9-4DBF-8F91-D08F4C119813}" type="datetimeFigureOut">
              <a:rPr lang="ru-RU" smtClean="0"/>
              <a:pPr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32B9-30C6-4A2E-947F-98A11BBB46A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353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A04EC-3CC9-4DBF-8F91-D08F4C119813}" type="datetimeFigureOut">
              <a:rPr lang="ru-RU" smtClean="0"/>
              <a:pPr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32B9-30C6-4A2E-947F-98A11BBB46A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4574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83782" y="78586"/>
            <a:ext cx="2817350" cy="1660568"/>
          </a:xfrm>
          <a:prstGeom prst="roundRect">
            <a:avLst>
              <a:gd name="adj" fmla="val 8330"/>
            </a:avLst>
          </a:prstGeom>
          <a:solidFill>
            <a:srgbClr val="DCF6AC">
              <a:alpha val="67451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148710" tIns="74356" rIns="148710" bIns="74356" rtlCol="0" anchor="ctr"/>
          <a:lstStyle/>
          <a:p>
            <a:endParaRPr lang="ru-RU" sz="1200" dirty="0" smtClean="0">
              <a:solidFill>
                <a:srgbClr val="120256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3782" y="1769361"/>
            <a:ext cx="2894946" cy="5088640"/>
          </a:xfrm>
          <a:prstGeom prst="roundRect">
            <a:avLst>
              <a:gd name="adj" fmla="val 11291"/>
            </a:avLst>
          </a:prstGeom>
          <a:solidFill>
            <a:srgbClr val="FFFF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146" tIns="78073" rIns="156146" bIns="78073" rtlCol="0" anchor="ctr"/>
          <a:lstStyle/>
          <a:p>
            <a:pPr algn="ctr"/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283388"/>
              </p:ext>
            </p:extLst>
          </p:nvPr>
        </p:nvGraphicFramePr>
        <p:xfrm>
          <a:off x="0" y="-1750"/>
          <a:ext cx="9144000" cy="68232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195517705"/>
                    </a:ext>
                  </a:extLst>
                </a:gridCol>
                <a:gridCol w="2984665">
                  <a:extLst>
                    <a:ext uri="{9D8B030D-6E8A-4147-A177-3AD203B41FA5}">
                      <a16:colId xmlns:a16="http://schemas.microsoft.com/office/drawing/2014/main" xmlns="" val="1401583932"/>
                    </a:ext>
                  </a:extLst>
                </a:gridCol>
                <a:gridCol w="3111335">
                  <a:extLst>
                    <a:ext uri="{9D8B030D-6E8A-4147-A177-3AD203B41FA5}">
                      <a16:colId xmlns:a16="http://schemas.microsoft.com/office/drawing/2014/main" xmlns="" val="1067200955"/>
                    </a:ext>
                  </a:extLst>
                </a:gridCol>
              </a:tblGrid>
              <a:tr h="68232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Шарик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(надуть щеки, потом слегка ударить по ним кулачками):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Сперва шарик надувай,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Потом воздух выпускай.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Орешек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(язык попеременно упирается в правую и левую щечку):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Белка щелкает орешки,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Основательно, без спешки.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Упираем язычок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Влево, вправо, на бочок.</a:t>
                      </a:r>
                    </a:p>
                    <a:p>
                      <a:pPr algn="ctr"/>
                      <a:endParaRPr lang="ru-RU" sz="12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языка (статические)</a:t>
                      </a:r>
                    </a:p>
                    <a:p>
                      <a:pPr algn="ctr"/>
                      <a:endParaRPr lang="ru-RU" sz="5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Птенец </a:t>
                      </a:r>
                      <a:r>
                        <a:rPr lang="ru-RU" sz="9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0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широко раскрыть рот, язык расслаблен</a:t>
                      </a:r>
                      <a:r>
                        <a:rPr lang="ru-RU" sz="9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):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Кушать птенчики хотят,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Маму ждут, но не шумят.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Мама зернышко несет,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Открывай пошире рот!</a:t>
                      </a:r>
                    </a:p>
                    <a:p>
                      <a:pPr algn="l"/>
                      <a:endParaRPr lang="ru-RU" sz="3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Бегемотик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(широко открыть рот, расслабленный язык положить на нижнюю губу):</a:t>
                      </a:r>
                    </a:p>
                    <a:p>
                      <a:pPr algn="l"/>
                      <a:r>
                        <a:rPr lang="ru-RU" sz="11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Бегемотик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рот открыл,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Подержал, потом закрыл.</a:t>
                      </a:r>
                    </a:p>
                    <a:p>
                      <a:pPr algn="l"/>
                      <a:endParaRPr lang="ru-RU" sz="3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Чашка </a:t>
                      </a:r>
                      <a:r>
                        <a:rPr lang="ru-RU" sz="10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(широко раскрыть рот, передний и боковой края приподняты, но не касаются зубов):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Любим пить мы крепкий чай,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Ну-ка, чашку подставляй!</a:t>
                      </a:r>
                    </a:p>
                    <a:p>
                      <a:pPr algn="l"/>
                      <a:endParaRPr lang="ru-RU" sz="3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Иголочка </a:t>
                      </a:r>
                      <a:r>
                        <a:rPr lang="ru-RU" sz="10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(вытянуть сильно вперед свернутый в напряженную трубочку язык):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Язычок мой как иголка,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Отойди, уколет колко!</a:t>
                      </a:r>
                    </a:p>
                    <a:p>
                      <a:pPr algn="l"/>
                      <a:endParaRPr lang="ru-RU" sz="3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Грибочек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(открыть рот, язык присосать к верхнему небу):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тонкой ножке вырос гриб,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Он не мал и не велик.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Присосался язычок,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Несколько секунд – молчок!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2">
                        <a:alphaModFix amt="22000"/>
                      </a:blip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xmlns="" val="112519996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5018" b="97491" l="6954" r="9370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57500" y="472294"/>
            <a:ext cx="1007476" cy="930747"/>
          </a:xfrm>
          <a:prstGeom prst="rect">
            <a:avLst/>
          </a:prstGeom>
          <a:effectLst/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F035E3C4-1F0F-431B-A1AC-95E16F6FB7DD}"/>
              </a:ext>
            </a:extLst>
          </p:cNvPr>
          <p:cNvSpPr/>
          <p:nvPr/>
        </p:nvSpPr>
        <p:spPr>
          <a:xfrm>
            <a:off x="6195887" y="21804"/>
            <a:ext cx="273070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ru-RU" sz="1050" b="1" dirty="0" smtClean="0">
                <a:solidFill>
                  <a:srgbClr val="003300"/>
                </a:solidFill>
                <a:latin typeface="Century Gothic" panose="020B0502020202020204" pitchFamily="34" charset="0"/>
              </a:rPr>
              <a:t>МАДОУ</a:t>
            </a:r>
            <a:endParaRPr lang="ru-RU" sz="1050" b="1" dirty="0">
              <a:solidFill>
                <a:srgbClr val="003300"/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ru-RU" sz="1050" b="1" dirty="0">
                <a:solidFill>
                  <a:srgbClr val="003300"/>
                </a:solidFill>
                <a:latin typeface="Century Gothic" panose="020B0502020202020204" pitchFamily="34" charset="0"/>
              </a:rPr>
              <a:t>«Центр развития </a:t>
            </a:r>
            <a:r>
              <a:rPr lang="ru-RU" sz="1050" b="1" dirty="0" smtClean="0">
                <a:solidFill>
                  <a:srgbClr val="003300"/>
                </a:solidFill>
                <a:latin typeface="Century Gothic" panose="020B0502020202020204" pitchFamily="34" charset="0"/>
              </a:rPr>
              <a:t>ребенка</a:t>
            </a:r>
          </a:p>
          <a:p>
            <a:pPr algn="ctr" defTabSz="457200"/>
            <a:r>
              <a:rPr lang="ru-RU" sz="1050" b="1" dirty="0" smtClean="0">
                <a:solidFill>
                  <a:srgbClr val="003300"/>
                </a:solidFill>
                <a:latin typeface="Century Gothic" panose="020B0502020202020204" pitchFamily="34" charset="0"/>
              </a:rPr>
              <a:t> </a:t>
            </a:r>
            <a:r>
              <a:rPr lang="ru-RU" sz="1050" b="1" dirty="0">
                <a:solidFill>
                  <a:srgbClr val="003300"/>
                </a:solidFill>
                <a:latin typeface="Century Gothic" panose="020B0502020202020204" pitchFamily="34" charset="0"/>
              </a:rPr>
              <a:t>«Добрянский детский сад № 15»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F035E3C4-1F0F-431B-A1AC-95E16F6FB7DD}"/>
              </a:ext>
            </a:extLst>
          </p:cNvPr>
          <p:cNvSpPr/>
          <p:nvPr/>
        </p:nvSpPr>
        <p:spPr>
          <a:xfrm>
            <a:off x="6262619" y="6506629"/>
            <a:ext cx="273070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ru-RU" sz="1050" b="1" dirty="0">
                <a:solidFill>
                  <a:srgbClr val="003300"/>
                </a:solidFill>
                <a:latin typeface="Century Gothic" panose="020B0502020202020204" pitchFamily="34" charset="0"/>
              </a:rPr>
              <a:t>г</a:t>
            </a:r>
            <a:r>
              <a:rPr lang="ru-RU" sz="1050" b="1" dirty="0" smtClean="0">
                <a:solidFill>
                  <a:srgbClr val="003300"/>
                </a:solidFill>
                <a:latin typeface="Century Gothic" panose="020B0502020202020204" pitchFamily="34" charset="0"/>
              </a:rPr>
              <a:t>. Добрянка 2020 г.</a:t>
            </a:r>
            <a:endParaRPr lang="ru-RU" sz="1050" b="1" dirty="0">
              <a:solidFill>
                <a:srgbClr val="0033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52828" y="2289674"/>
            <a:ext cx="3091172" cy="1224491"/>
          </a:xfrm>
          <a:prstGeom prst="rect">
            <a:avLst/>
          </a:prstGeom>
          <a:noFill/>
          <a:effectLst>
            <a:outerShdw blurRad="469900" dist="50800" dir="5400000" sx="57000" sy="57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11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«Зачем нужна артикуляционная гимнастика.»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179009" y="78586"/>
            <a:ext cx="2798720" cy="5309380"/>
          </a:xfrm>
          <a:prstGeom prst="roundRect">
            <a:avLst>
              <a:gd name="adj" fmla="val 8330"/>
            </a:avLst>
          </a:prstGeom>
          <a:solidFill>
            <a:srgbClr val="DCF6AC">
              <a:alpha val="67843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148710" tIns="74356" rIns="148710" bIns="74356" rtlCol="0" anchor="ctr"/>
          <a:lstStyle/>
          <a:p>
            <a:pPr lvl="0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языка (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динамические)</a:t>
            </a:r>
          </a:p>
          <a:p>
            <a:pPr lvl="0"/>
            <a:endParaRPr lang="ru-RU" sz="7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Часики</a:t>
            </a:r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приоткрыть рот, растянуть губы в улыбке. Языком попеременно тянуться к правому и левому уголку губ):</a:t>
            </a:r>
          </a:p>
          <a:p>
            <a:pPr lvl="0"/>
            <a:r>
              <a:rPr lang="ru-RU" sz="1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Тик-так, тик-так,</a:t>
            </a:r>
          </a:p>
          <a:p>
            <a:pPr lvl="0"/>
            <a:r>
              <a:rPr lang="ru-RU" sz="1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Ходят часики вот так.</a:t>
            </a:r>
          </a:p>
          <a:p>
            <a:pPr lvl="0"/>
            <a:endParaRPr lang="ru-RU" sz="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Качели </a:t>
            </a:r>
            <a:r>
              <a:rPr lang="ru-RU" sz="1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(напряженный язык поочередно тянется к носу и подбородку):</a:t>
            </a:r>
          </a:p>
          <a:p>
            <a:pPr lvl="0"/>
            <a:r>
              <a:rPr lang="ru-RU" sz="1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Выше дуба, выше ели</a:t>
            </a:r>
          </a:p>
          <a:p>
            <a:pPr lvl="0"/>
            <a:r>
              <a:rPr lang="ru-RU" sz="1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качелях мы взлетели.</a:t>
            </a:r>
          </a:p>
          <a:p>
            <a:pPr lvl="0"/>
            <a:endParaRPr lang="ru-RU" sz="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Катушка</a:t>
            </a:r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(открыть рот, кончик языка упереть в нижние резцы, боковые края прижать к верхним коренным зубам. Широкий язык выдвинуть вперед, затем убрать вглубь рта):</a:t>
            </a:r>
          </a:p>
          <a:p>
            <a:pPr lvl="0"/>
            <a:r>
              <a:rPr lang="ru-RU" sz="1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Язычок сложи катушкой</a:t>
            </a:r>
          </a:p>
          <a:p>
            <a:pPr lvl="0"/>
            <a:r>
              <a:rPr lang="ru-RU" sz="1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катай, как кот игрушку.</a:t>
            </a:r>
          </a:p>
          <a:p>
            <a:pPr lvl="0"/>
            <a:endParaRPr lang="ru-RU" sz="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Лошадка </a:t>
            </a:r>
            <a:r>
              <a:rPr lang="ru-RU" sz="1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(присосать язык к небу, цокать языком медленно и сильно):</a:t>
            </a:r>
            <a:endParaRPr lang="ru-RU" sz="9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веселая лошадка,</a:t>
            </a:r>
          </a:p>
          <a:p>
            <a:pPr lvl="0"/>
            <a:r>
              <a:rPr lang="ru-RU" sz="1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Темная, как шоколадка.</a:t>
            </a:r>
          </a:p>
          <a:p>
            <a:pPr lvl="0"/>
            <a:r>
              <a:rPr lang="ru-RU" sz="1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Язычком пощелкай громко,</a:t>
            </a:r>
          </a:p>
          <a:p>
            <a:pPr lvl="0"/>
            <a:r>
              <a:rPr lang="ru-RU" sz="1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 копыт услышишь звонкий.</a:t>
            </a:r>
          </a:p>
          <a:p>
            <a:pPr lvl="0"/>
            <a:endParaRPr lang="ru-RU" sz="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Варенье </a:t>
            </a:r>
            <a:r>
              <a:rPr lang="ru-RU" sz="1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(облизать широким языком  верхнюю губу</a:t>
            </a:r>
            <a:r>
              <a:rPr lang="ru-RU" sz="1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lvl="0"/>
            <a:r>
              <a:rPr lang="ru-RU" sz="1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сегодня ели</a:t>
            </a:r>
          </a:p>
          <a:p>
            <a:pPr lvl="0"/>
            <a:r>
              <a:rPr lang="ru-RU" sz="1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Вкусное варенье,</a:t>
            </a:r>
          </a:p>
          <a:p>
            <a:pPr lvl="0"/>
            <a:r>
              <a:rPr lang="ru-RU" sz="1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теперь по кругу</a:t>
            </a:r>
          </a:p>
          <a:p>
            <a:pPr lvl="0"/>
            <a:r>
              <a:rPr lang="ru-RU" sz="1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оближем губы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F035E3C4-1F0F-431B-A1AC-95E16F6FB7DD}"/>
              </a:ext>
            </a:extLst>
          </p:cNvPr>
          <p:cNvSpPr/>
          <p:nvPr/>
        </p:nvSpPr>
        <p:spPr>
          <a:xfrm>
            <a:off x="3255322" y="6052659"/>
            <a:ext cx="27307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endParaRPr lang="ru-RU" sz="800" b="1" i="1" dirty="0" smtClean="0">
              <a:solidFill>
                <a:srgbClr val="003300"/>
              </a:solidFill>
              <a:latin typeface="Century Gothic" panose="020B0502020202020204" pitchFamily="34" charset="0"/>
            </a:endParaRPr>
          </a:p>
          <a:p>
            <a:pPr algn="r" defTabSz="457200"/>
            <a:r>
              <a:rPr lang="ru-RU" sz="800" b="1" i="1" dirty="0" smtClean="0">
                <a:solidFill>
                  <a:srgbClr val="003300"/>
                </a:solidFill>
                <a:latin typeface="Century Gothic" panose="020B0502020202020204" pitchFamily="34" charset="0"/>
              </a:rPr>
              <a:t>Материал подготовила </a:t>
            </a:r>
          </a:p>
          <a:p>
            <a:pPr algn="r" defTabSz="457200"/>
            <a:r>
              <a:rPr lang="ru-RU" sz="800" b="1" i="1" dirty="0" smtClean="0">
                <a:solidFill>
                  <a:srgbClr val="003300"/>
                </a:solidFill>
                <a:latin typeface="Century Gothic" panose="020B0502020202020204" pitchFamily="34" charset="0"/>
              </a:rPr>
              <a:t>Учитель-логопед</a:t>
            </a:r>
          </a:p>
          <a:p>
            <a:pPr algn="r" defTabSz="457200"/>
            <a:r>
              <a:rPr lang="ru-RU" sz="800" b="1" i="1" dirty="0" smtClean="0">
                <a:solidFill>
                  <a:srgbClr val="003300"/>
                </a:solidFill>
                <a:latin typeface="Century Gothic" panose="020B0502020202020204" pitchFamily="34" charset="0"/>
              </a:rPr>
              <a:t>. МАДОУ «ЦРР «ДДС № 15» Махалина Т. Н.</a:t>
            </a:r>
          </a:p>
          <a:p>
            <a:pPr algn="r" defTabSz="457200"/>
            <a:r>
              <a:rPr lang="ru-RU" sz="800" b="1" i="1" dirty="0" smtClean="0">
                <a:solidFill>
                  <a:srgbClr val="003300"/>
                </a:solidFill>
                <a:latin typeface="Century Gothic" panose="020B0502020202020204" pitchFamily="34" charset="0"/>
              </a:rPr>
              <a:t> </a:t>
            </a:r>
            <a:endParaRPr lang="ru-RU" sz="800" b="1" i="1" dirty="0">
              <a:solidFill>
                <a:srgbClr val="0033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1061" y="108792"/>
            <a:ext cx="27566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487135">
              <a:defRPr/>
            </a:pPr>
            <a:endParaRPr lang="ru-RU" sz="1200" kern="0" dirty="0" smtClean="0">
              <a:solidFill>
                <a:srgbClr val="120256"/>
              </a:solidFill>
            </a:endParaRPr>
          </a:p>
          <a:p>
            <a:pPr lvl="0" defTabSz="1487135">
              <a:defRPr/>
            </a:pPr>
            <a:endParaRPr lang="ru-RU" sz="2800" b="1" kern="0" dirty="0" smtClean="0">
              <a:solidFill>
                <a:srgbClr val="1202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826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Скругленный прямоугольник 36"/>
          <p:cNvSpPr/>
          <p:nvPr/>
        </p:nvSpPr>
        <p:spPr>
          <a:xfrm>
            <a:off x="6258296" y="4489381"/>
            <a:ext cx="2743200" cy="2293972"/>
          </a:xfrm>
          <a:prstGeom prst="roundRect">
            <a:avLst>
              <a:gd name="adj" fmla="val 8330"/>
            </a:avLst>
          </a:prstGeom>
          <a:solidFill>
            <a:srgbClr val="FFFFC9">
              <a:alpha val="67451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148710" tIns="74356" rIns="148710" bIns="74356" rtlCol="0" anchor="ctr"/>
          <a:lstStyle/>
          <a:p>
            <a:pPr defTabSz="1487135">
              <a:defRPr/>
            </a:pPr>
            <a:endParaRPr lang="ru-RU" sz="160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231688" y="102637"/>
            <a:ext cx="2769808" cy="4320071"/>
          </a:xfrm>
          <a:prstGeom prst="roundRect">
            <a:avLst>
              <a:gd name="adj" fmla="val 8330"/>
            </a:avLst>
          </a:prstGeom>
          <a:solidFill>
            <a:srgbClr val="DCF6AC">
              <a:alpha val="67843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148710" tIns="74356" rIns="148710" bIns="74356" rtlCol="0" anchor="ctr"/>
          <a:lstStyle/>
          <a:p>
            <a:pPr algn="ctr" defTabSz="1487135">
              <a:defRPr/>
            </a:pPr>
            <a:endParaRPr lang="ru-RU" sz="2904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111334" y="4422709"/>
            <a:ext cx="3007317" cy="2360645"/>
          </a:xfrm>
          <a:prstGeom prst="roundRect">
            <a:avLst>
              <a:gd name="adj" fmla="val 8330"/>
            </a:avLst>
          </a:prstGeom>
          <a:solidFill>
            <a:srgbClr val="DCF6AC">
              <a:alpha val="67843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148710" tIns="74356" rIns="148710" bIns="74356" rtlCol="0" anchor="ctr"/>
          <a:lstStyle/>
          <a:p>
            <a:pPr algn="ctr" defTabSz="1487135">
              <a:defRPr/>
            </a:pPr>
            <a:endParaRPr lang="ru-RU" sz="2904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3084726" y="-1"/>
            <a:ext cx="3007316" cy="4338735"/>
          </a:xfrm>
          <a:prstGeom prst="roundRect">
            <a:avLst>
              <a:gd name="adj" fmla="val 11291"/>
            </a:avLst>
          </a:prstGeom>
          <a:solidFill>
            <a:srgbClr val="FFFF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146" tIns="78073" rIns="156146" bIns="78073" rtlCol="0" anchor="ctr"/>
          <a:lstStyle/>
          <a:p>
            <a:pPr algn="ctr"/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102638" y="102639"/>
            <a:ext cx="2898961" cy="2775315"/>
          </a:xfrm>
          <a:prstGeom prst="roundRect">
            <a:avLst>
              <a:gd name="adj" fmla="val 11291"/>
            </a:avLst>
          </a:prstGeom>
          <a:solidFill>
            <a:srgbClr val="DCF6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146" tIns="78073" rIns="156146" bIns="78073" rtlCol="0" anchor="ctr"/>
          <a:lstStyle/>
          <a:p>
            <a:pPr algn="ctr"/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102638" y="3041583"/>
            <a:ext cx="2842442" cy="3741771"/>
          </a:xfrm>
          <a:prstGeom prst="roundRect">
            <a:avLst>
              <a:gd name="adj" fmla="val 8330"/>
            </a:avLst>
          </a:prstGeom>
          <a:solidFill>
            <a:srgbClr val="FFFFC9">
              <a:alpha val="67843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148710" tIns="74356" rIns="148710" bIns="74356" rtlCol="0" anchor="ctr"/>
          <a:lstStyle/>
          <a:p>
            <a:pPr algn="ctr" defTabSz="1487135">
              <a:defRPr/>
            </a:pPr>
            <a:endParaRPr lang="ru-RU" sz="2904" kern="0">
              <a:solidFill>
                <a:prstClr val="white"/>
              </a:solidFill>
              <a:latin typeface="Calibri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031105"/>
              </p:ext>
            </p:extLst>
          </p:nvPr>
        </p:nvGraphicFramePr>
        <p:xfrm>
          <a:off x="0" y="-1"/>
          <a:ext cx="9144000" cy="68311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2877">
                  <a:extLst>
                    <a:ext uri="{9D8B030D-6E8A-4147-A177-3AD203B41FA5}">
                      <a16:colId xmlns:a16="http://schemas.microsoft.com/office/drawing/2014/main" xmlns="" val="195517705"/>
                    </a:ext>
                  </a:extLst>
                </a:gridCol>
                <a:gridCol w="3115327">
                  <a:extLst>
                    <a:ext uri="{9D8B030D-6E8A-4147-A177-3AD203B41FA5}">
                      <a16:colId xmlns:a16="http://schemas.microsoft.com/office/drawing/2014/main" xmlns="" val="1401583932"/>
                    </a:ext>
                  </a:extLst>
                </a:gridCol>
                <a:gridCol w="2985796">
                  <a:extLst>
                    <a:ext uri="{9D8B030D-6E8A-4147-A177-3AD203B41FA5}">
                      <a16:colId xmlns:a16="http://schemas.microsoft.com/office/drawing/2014/main" xmlns="" val="1067200955"/>
                    </a:ext>
                  </a:extLst>
                </a:gridCol>
              </a:tblGrid>
              <a:tr h="68311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rgbClr val="12025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" b="1" kern="1200" dirty="0" smtClean="0">
                        <a:solidFill>
                          <a:srgbClr val="12025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ru-RU" sz="1200" b="1" i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Чтобы речь ребенка была четкой и разборчивой</a:t>
                      </a:r>
                      <a:r>
                        <a:rPr lang="ru-RU" sz="1200" b="0" i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нужно укреплять органы речевого аппарата. Для этого используется </a:t>
                      </a:r>
                      <a:r>
                        <a:rPr lang="ru-RU" sz="1200" b="1" i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артикуляционная гимнастика</a:t>
                      </a:r>
                      <a:r>
                        <a:rPr lang="ru-RU" sz="1200" b="0" i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Она также помогает отрабатывать различные положения губ, языка, мягкого неба и мышц, задействованных во время звукопроизношения.</a:t>
                      </a:r>
                    </a:p>
                    <a:p>
                      <a:pPr algn="l" fontAlgn="base"/>
                      <a:endParaRPr lang="ru-RU" sz="300" b="0" i="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 fontAlgn="base"/>
                      <a:r>
                        <a:rPr lang="ru-RU" sz="1200" b="0" i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Поскольку связанная речь – это поочередное воспроизведение различных звуков, </a:t>
                      </a:r>
                      <a:r>
                        <a:rPr lang="ru-RU" sz="1200" b="1" i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артикуляционные органы </a:t>
                      </a:r>
                      <a:r>
                        <a:rPr lang="ru-RU" sz="1200" b="0" i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должны быстро менять свое положение. Гимнастика помогает сформировать их четкие и согласованные движения.</a:t>
                      </a:r>
                    </a:p>
                    <a:p>
                      <a:pPr algn="ctr" fontAlgn="base"/>
                      <a:endParaRPr lang="ru-RU" sz="1200" b="0" i="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 fontAlgn="base"/>
                      <a:r>
                        <a:rPr lang="ru-RU" sz="1200" b="1" i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 заниматься артикуляционной гимнастикой: общие рекомендации.</a:t>
                      </a:r>
                    </a:p>
                    <a:p>
                      <a:pPr marL="171450" indent="-171450" algn="ctr" fontAlgn="base">
                        <a:buFont typeface="Wingdings" panose="05000000000000000000" pitchFamily="2" charset="2"/>
                        <a:buChar char="v"/>
                      </a:pPr>
                      <a:r>
                        <a:rPr lang="ru-RU" sz="1100" b="0" i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Занятия должны быть систематичными, так необходимые навыки будут формироваться и закрепляться быстрее. Поэтому гимнастику лучше проводить ежедневно. Старайтесь, чтобы с момента приема пищи прошло не менее 1 часа.</a:t>
                      </a:r>
                    </a:p>
                    <a:p>
                      <a:pPr marL="171450" indent="-171450" algn="ctr" fontAlgn="base">
                        <a:buFont typeface="Wingdings" panose="05000000000000000000" pitchFamily="2" charset="2"/>
                        <a:buChar char="v"/>
                      </a:pPr>
                      <a:r>
                        <a:rPr lang="ru-RU" sz="1100" b="0" i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Длительность занятия не должна превышать 10 минут, а во время него не стоит стараться сделать как можно больше упражнений, достаточно 2–5 за раз.</a:t>
                      </a:r>
                    </a:p>
                    <a:p>
                      <a:pPr marL="171450" indent="-171450" algn="ctr" fontAlgn="base">
                        <a:buFont typeface="Wingdings" panose="05000000000000000000" pitchFamily="2" charset="2"/>
                        <a:buChar char="v"/>
                      </a:pPr>
                      <a:r>
                        <a:rPr lang="ru-RU" sz="1100" b="0" i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Каждое упражнение нужно повторять по 5–7 раз. Следите за качеством выполнения – если оно начнет снижаться, это может свидетельствовать о переутомлении.</a:t>
                      </a:r>
                    </a:p>
                    <a:p>
                      <a:pPr marL="171450" indent="-171450" algn="ctr" fontAlgn="base">
                        <a:buFont typeface="Wingdings" panose="05000000000000000000" pitchFamily="2" charset="2"/>
                        <a:buChar char="v"/>
                      </a:pPr>
                      <a:r>
                        <a:rPr lang="ru-RU" sz="1100" b="0" i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Удержание одной артикуляционной позы (статические упражнения) нужно выполнять в течение 7–10 секунд.</a:t>
                      </a:r>
                    </a:p>
                    <a:p>
                      <a:pPr marL="171450" indent="-171450" algn="ctr" fontAlgn="base">
                        <a:buFont typeface="Wingdings" panose="05000000000000000000" pitchFamily="2" charset="2"/>
                        <a:buChar char="v"/>
                      </a:pPr>
                      <a:r>
                        <a:rPr lang="ru-RU" sz="1100" b="0" i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 подборе комплексов упражнений начинайте с самых простых, потом переходите к более сложным. </a:t>
                      </a:r>
                      <a:endParaRPr lang="ru-RU" sz="1400" b="1" kern="1200" dirty="0" smtClean="0">
                        <a:solidFill>
                          <a:srgbClr val="120256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>
                          <a:tab pos="1171575" algn="l"/>
                        </a:tabLst>
                        <a:defRPr/>
                      </a:pPr>
                      <a:endParaRPr lang="ru-RU" sz="200" b="0" i="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1450" indent="-171450" algn="ctr" fontAlgn="base">
                        <a:buFont typeface="Wingdings" panose="05000000000000000000" pitchFamily="2" charset="2"/>
                        <a:buChar char="v"/>
                      </a:pPr>
                      <a:r>
                        <a:rPr lang="ru-RU" sz="1100" b="0" i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Занятия должны проходить эмоционально, в игровой форме. Лучше всего проводить их в положении сидя и следить, чтобы спина ребенка была прямой, тело расслаблено.</a:t>
                      </a:r>
                    </a:p>
                    <a:p>
                      <a:pPr marL="171450" indent="-171450" algn="ctr" fontAlgn="base">
                        <a:buFont typeface="Wingdings" panose="05000000000000000000" pitchFamily="2" charset="2"/>
                        <a:buChar char="v"/>
                      </a:pPr>
                      <a:r>
                        <a:rPr lang="ru-RU" sz="1100" b="0" i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Заниматься нужно перед большим зеркалом. В нем ребенок должен хорошо видеть лицо взрослого, который с ним занимается, и свое собственное.</a:t>
                      </a:r>
                    </a:p>
                    <a:p>
                      <a:pPr marL="171450" indent="-171450" algn="ctr" fontAlgn="base">
                        <a:buFont typeface="Wingdings" panose="05000000000000000000" pitchFamily="2" charset="2"/>
                        <a:buChar char="v"/>
                      </a:pPr>
                      <a:r>
                        <a:rPr lang="ru-RU" sz="1100" b="0" i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Сначала взрослый показывает, как делать упражнение, потом контролирует, насколько качественно ребенок его выполняет. Следит, чтобы движения были точными, плавными, с правильным темпом.</a:t>
                      </a:r>
                    </a:p>
                    <a:p>
                      <a:pPr marL="171450" indent="-171450" algn="ctr" fontAlgn="base">
                        <a:buFont typeface="Wingdings" panose="05000000000000000000" pitchFamily="2" charset="2"/>
                        <a:buChar char="v"/>
                      </a:pPr>
                      <a:r>
                        <a:rPr lang="ru-RU" sz="1100" b="0" i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Если у ребенка что-то не получается, его движения можно скорректировать с помощью чайной ложки, ватной палочки, медицинского шпателя или просто чистого пальца.</a:t>
                      </a:r>
                    </a:p>
                    <a:p>
                      <a:pPr marL="171450" indent="-171450" algn="ctr" fontAlgn="base">
                        <a:buFont typeface="Wingdings" panose="05000000000000000000" pitchFamily="2" charset="2"/>
                        <a:buChar char="v"/>
                      </a:pPr>
                      <a:r>
                        <a:rPr lang="ru-RU" sz="1100" b="0" i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Будьте готовы, что у ребенка далеко не все будет получаться с первого раза. Старайтесь, чтобы занятия артикуляционной гимнастикой проходили увлекательно. В противном случае необходимость выполнять ее ежедневно приведет к потере интереса и снижению ее эффективности.  </a:t>
                      </a:r>
                      <a:r>
                        <a:rPr lang="ru-RU" sz="1100" b="0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1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1450" marR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>
                          <a:tab pos="1171575" algn="l"/>
                        </a:tabLst>
                        <a:defRPr/>
                      </a:pPr>
                      <a:endParaRPr lang="ru-RU" sz="1100" b="0" i="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1450" marR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>
                          <a:tab pos="1171575" algn="l"/>
                        </a:tabLst>
                        <a:defRPr/>
                      </a:pPr>
                      <a:endParaRPr lang="ru-RU" sz="1100" b="0" i="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1171575" algn="l"/>
                        </a:tabLst>
                        <a:defRPr/>
                      </a:pPr>
                      <a:endParaRPr lang="ru-RU" sz="1100" b="0" i="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1171575" algn="l"/>
                        </a:tabLst>
                        <a:defRPr/>
                      </a:pPr>
                      <a:r>
                        <a:rPr lang="ru-RU" sz="1200" b="1" i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Артикуляционные упражнения</a:t>
                      </a:r>
                      <a:r>
                        <a:rPr lang="ru-RU" sz="1200" b="1" i="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1171575" algn="l"/>
                        </a:tabLst>
                        <a:defRPr/>
                      </a:pPr>
                      <a:endParaRPr lang="ru-RU" sz="1200" b="1" i="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1171575" algn="l"/>
                        </a:tabLst>
                        <a:defRPr/>
                      </a:pPr>
                      <a:endParaRPr lang="ru-RU" sz="1200" b="1" i="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1171575" algn="l"/>
                        </a:tabLst>
                        <a:defRPr/>
                      </a:pPr>
                      <a:r>
                        <a:rPr lang="ru-RU" sz="1100" b="1" i="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Статические                       Динамические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1171575" algn="l"/>
                        </a:tabLst>
                        <a:defRPr/>
                      </a:pPr>
                      <a:endParaRPr lang="ru-RU" sz="400" b="0" i="1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i="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i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губ</a:t>
                      </a:r>
                    </a:p>
                    <a:p>
                      <a:pPr algn="l"/>
                      <a:r>
                        <a:rPr lang="ru-RU" sz="1000" b="1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Улыбочка </a:t>
                      </a:r>
                      <a:r>
                        <a:rPr lang="ru-RU" sz="1000" b="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(губы удерживаются в улыбке, зубов невидно):</a:t>
                      </a:r>
                    </a:p>
                    <a:p>
                      <a:pPr algn="l"/>
                      <a:r>
                        <a:rPr lang="ru-RU" sz="1000" b="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Губки мои гибкие</a:t>
                      </a:r>
                    </a:p>
                    <a:p>
                      <a:pPr algn="l"/>
                      <a:r>
                        <a:rPr lang="ru-RU" sz="1000" b="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Могут стать </a:t>
                      </a:r>
                      <a:r>
                        <a:rPr lang="ru-RU" sz="1000" b="0" i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улыбкою</a:t>
                      </a:r>
                      <a:r>
                        <a:rPr lang="ru-RU" sz="1000" b="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/>
                      <a:endParaRPr lang="ru-RU" sz="300" b="0" i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000" b="1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Трубочка</a:t>
                      </a:r>
                      <a:r>
                        <a:rPr lang="ru-RU" sz="1000" b="1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(вытянуть губы в длинную трубочку):</a:t>
                      </a:r>
                    </a:p>
                    <a:p>
                      <a:pPr algn="l"/>
                      <a:r>
                        <a:rPr lang="ru-RU" sz="1000" b="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Губы сложим в трубочку,</a:t>
                      </a:r>
                    </a:p>
                    <a:p>
                      <a:pPr algn="l"/>
                      <a:r>
                        <a:rPr lang="ru-RU" sz="1000" b="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Чтобы сделать дудочку.</a:t>
                      </a:r>
                    </a:p>
                    <a:p>
                      <a:pPr algn="l"/>
                      <a:endParaRPr lang="ru-RU" sz="300" b="0" i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000" b="1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Заборчик</a:t>
                      </a:r>
                      <a:r>
                        <a:rPr lang="ru-RU" sz="1000" b="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(улыбнуться</a:t>
                      </a:r>
                      <a:r>
                        <a:rPr lang="ru-RU" sz="1000" b="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000" b="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обнажив</a:t>
                      </a:r>
                      <a:r>
                        <a:rPr lang="ru-RU" sz="1000" b="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сомкнутые</a:t>
                      </a:r>
                      <a:r>
                        <a:rPr lang="ru-RU" sz="1000" b="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зубы):</a:t>
                      </a:r>
                    </a:p>
                    <a:p>
                      <a:pPr algn="l"/>
                      <a:r>
                        <a:rPr lang="ru-RU" sz="1000" b="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Зубы ровно мы смыкаем</a:t>
                      </a:r>
                    </a:p>
                    <a:p>
                      <a:pPr algn="l"/>
                      <a:r>
                        <a:rPr lang="ru-RU" sz="1000" b="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заборчик получаем.</a:t>
                      </a:r>
                    </a:p>
                    <a:p>
                      <a:pPr algn="l"/>
                      <a:endParaRPr lang="ru-RU" sz="300" b="0" i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000" b="1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Бублик</a:t>
                      </a:r>
                      <a:r>
                        <a:rPr lang="ru-RU" sz="1000" b="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(округлить губы и немного вытянуть вперед, через «бублик» должно быть видно сомкнутые зубы):</a:t>
                      </a:r>
                      <a:endParaRPr lang="ru-RU" sz="1000" b="0" i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000" b="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Бублик мы изобразили –</a:t>
                      </a:r>
                    </a:p>
                    <a:p>
                      <a:pPr algn="l"/>
                      <a:r>
                        <a:rPr lang="ru-RU" sz="1000" b="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Губы плавно округлили.</a:t>
                      </a:r>
                    </a:p>
                    <a:p>
                      <a:pPr algn="l"/>
                      <a:endParaRPr lang="ru-RU" sz="300" b="0" i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000" b="1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Пятачок </a:t>
                      </a:r>
                      <a:r>
                        <a:rPr lang="ru-RU" sz="1000" b="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(губы вытянуть трубочкой, двигать вправо-влево, потом делать круговое вращение):</a:t>
                      </a:r>
                      <a:endParaRPr lang="ru-RU" sz="1000" b="0" i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000" b="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Дети свинку угощают, ее носик выбирает:</a:t>
                      </a:r>
                    </a:p>
                    <a:p>
                      <a:pPr algn="l"/>
                      <a:r>
                        <a:rPr lang="ru-RU" sz="1000" b="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Справа рыженький Антошка предлагает ей картошку,</a:t>
                      </a:r>
                    </a:p>
                    <a:p>
                      <a:pPr algn="l"/>
                      <a:r>
                        <a:rPr lang="ru-RU" sz="1000" b="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Слева – с яблоками </a:t>
                      </a:r>
                      <a:r>
                        <a:rPr lang="ru-RU" sz="1000" b="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Злата. Надо </a:t>
                      </a:r>
                      <a:r>
                        <a:rPr lang="ru-RU" sz="1000" b="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хрюшке выбирать: «Это выбрать? Это взять?». </a:t>
                      </a:r>
                    </a:p>
                    <a:p>
                      <a:pPr algn="ctr"/>
                      <a:endParaRPr lang="ru-RU" sz="600" b="1" i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губ и щек</a:t>
                      </a:r>
                    </a:p>
                    <a:p>
                      <a:pPr algn="l"/>
                      <a:r>
                        <a:rPr lang="ru-RU" sz="1000" b="1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Щечки замерзли </a:t>
                      </a:r>
                      <a:r>
                        <a:rPr lang="ru-RU" sz="1000" b="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(покусать изнутри, снаружи похлопать, потереть щечки):</a:t>
                      </a:r>
                      <a:endParaRPr lang="ru-RU" sz="1100" b="0" i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000" b="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Мы согреем наши щечки:</a:t>
                      </a:r>
                    </a:p>
                    <a:p>
                      <a:pPr algn="l"/>
                      <a:r>
                        <a:rPr lang="ru-RU" sz="1000" b="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Разотрем, похлопаем, зубками потопаем.</a:t>
                      </a:r>
                    </a:p>
                    <a:p>
                      <a:pPr algn="l"/>
                      <a:endParaRPr lang="ru-RU" sz="300" b="0" i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000" b="1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Толстячок </a:t>
                      </a:r>
                      <a:r>
                        <a:rPr lang="ru-RU" sz="1000" b="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(сначала надуть обе щеки, затем поочередно по одной):</a:t>
                      </a:r>
                      <a:endParaRPr lang="ru-RU" sz="1100" b="0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000" b="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Вот толстяк – надуты щеки</a:t>
                      </a:r>
                    </a:p>
                    <a:p>
                      <a:pPr algn="l"/>
                      <a:r>
                        <a:rPr lang="ru-RU" sz="1000" b="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И, наверно, руки в боки.</a:t>
                      </a:r>
                    </a:p>
                    <a:p>
                      <a:pPr algn="l"/>
                      <a:endParaRPr lang="ru-RU" sz="300" b="0" i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000" b="1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Худышка </a:t>
                      </a:r>
                      <a:r>
                        <a:rPr lang="ru-RU" sz="1000" b="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(втянуть щеки):</a:t>
                      </a:r>
                    </a:p>
                    <a:p>
                      <a:pPr algn="l"/>
                      <a:r>
                        <a:rPr lang="ru-RU" sz="1000" b="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Вот худышка – щеки впали,</a:t>
                      </a:r>
                    </a:p>
                    <a:p>
                      <a:pPr algn="l"/>
                      <a:r>
                        <a:rPr lang="ru-RU" sz="1000" b="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Видно, кушать ей не дали.</a:t>
                      </a:r>
                    </a:p>
                    <a:p>
                      <a:pPr algn="l"/>
                      <a:endParaRPr lang="ru-RU" sz="300" b="0" i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500" b="0" i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519996"/>
                  </a:ext>
                </a:extLst>
              </a:tr>
            </a:tbl>
          </a:graphicData>
        </a:graphic>
      </p:graphicFrame>
      <p:sp>
        <p:nvSpPr>
          <p:cNvPr id="11" name="Выноска-облако 10"/>
          <p:cNvSpPr/>
          <p:nvPr/>
        </p:nvSpPr>
        <p:spPr>
          <a:xfrm>
            <a:off x="3445273" y="4365811"/>
            <a:ext cx="2283174" cy="313765"/>
          </a:xfrm>
          <a:prstGeom prst="cloudCallout">
            <a:avLst>
              <a:gd name="adj1" fmla="val -22404"/>
              <a:gd name="adj2" fmla="val 68215"/>
            </a:avLst>
          </a:prstGeom>
          <a:solidFill>
            <a:srgbClr val="ECF3FA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Знаете ли Вы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3791726" y="5030078"/>
            <a:ext cx="195943" cy="2612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5215230" y="5021707"/>
            <a:ext cx="195943" cy="2612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88384" y="5557300"/>
            <a:ext cx="164102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Многократные повторения определённых положений языка и губ.    Развивают у артикуляционных органов подвижность, гибкость, и координацию необходимые для беглой речи. </a:t>
            </a:r>
            <a:endParaRPr lang="ru-RU" sz="9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6814" y="5557300"/>
            <a:ext cx="1685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1171575" algn="l"/>
              </a:tabLst>
              <a:defRPr/>
            </a:pPr>
            <a:r>
              <a:rPr lang="ru-RU" sz="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Удержание органов                     </a:t>
            </a:r>
          </a:p>
          <a:p>
            <a:pPr lvl="0">
              <a:tabLst>
                <a:tab pos="1171575" algn="l"/>
              </a:tabLst>
              <a:defRPr/>
            </a:pPr>
            <a:r>
              <a:rPr lang="ru-RU" sz="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артикуляции (губ, языка, щёк)</a:t>
            </a:r>
          </a:p>
          <a:p>
            <a:pPr lvl="0">
              <a:tabLst>
                <a:tab pos="1171575" algn="l"/>
              </a:tabLst>
              <a:defRPr/>
            </a:pPr>
            <a:r>
              <a:rPr lang="ru-RU" sz="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определённой позе. </a:t>
            </a:r>
          </a:p>
          <a:p>
            <a:pPr lvl="0">
              <a:tabLst>
                <a:tab pos="1171575" algn="l"/>
              </a:tabLst>
              <a:defRPr/>
            </a:pPr>
            <a:r>
              <a:rPr lang="ru-RU" sz="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способствует</a:t>
            </a:r>
          </a:p>
          <a:p>
            <a:pPr lvl="0">
              <a:tabLst>
                <a:tab pos="1171575" algn="l"/>
              </a:tabLst>
              <a:defRPr/>
            </a:pPr>
            <a:r>
              <a:rPr lang="ru-RU" sz="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укреплению мышц </a:t>
            </a:r>
          </a:p>
          <a:p>
            <a:pPr lvl="0">
              <a:tabLst>
                <a:tab pos="1171575" algn="l"/>
              </a:tabLst>
              <a:defRPr/>
            </a:pPr>
            <a:r>
              <a:rPr lang="ru-RU" sz="9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артикуляционного аппарата</a:t>
            </a:r>
          </a:p>
        </p:txBody>
      </p:sp>
      <p:sp>
        <p:nvSpPr>
          <p:cNvPr id="7" name="Выноска-облако 6"/>
          <p:cNvSpPr/>
          <p:nvPr/>
        </p:nvSpPr>
        <p:spPr>
          <a:xfrm>
            <a:off x="6258296" y="35964"/>
            <a:ext cx="2561854" cy="611736"/>
          </a:xfrm>
          <a:prstGeom prst="cloudCallout">
            <a:avLst/>
          </a:prstGeom>
          <a:solidFill>
            <a:srgbClr val="EBF0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упражнений.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05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964</Words>
  <Application>Microsoft Office PowerPoint</Application>
  <PresentationFormat>Экран (4:3)</PresentationFormat>
  <Paragraphs>143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104</cp:revision>
  <cp:lastPrinted>2020-12-14T16:57:08Z</cp:lastPrinted>
  <dcterms:created xsi:type="dcterms:W3CDTF">2018-12-06T15:24:43Z</dcterms:created>
  <dcterms:modified xsi:type="dcterms:W3CDTF">2023-03-13T08:55:40Z</dcterms:modified>
</cp:coreProperties>
</file>